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15"/>
  </p:notesMasterIdLst>
  <p:sldIdLst>
    <p:sldId id="261" r:id="rId5"/>
    <p:sldId id="265" r:id="rId6"/>
    <p:sldId id="276" r:id="rId7"/>
    <p:sldId id="272" r:id="rId8"/>
    <p:sldId id="270" r:id="rId9"/>
    <p:sldId id="273" r:id="rId10"/>
    <p:sldId id="274" r:id="rId11"/>
    <p:sldId id="275"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24"/>
    <p:restoredTop sz="55673" autoAdjust="0"/>
  </p:normalViewPr>
  <p:slideViewPr>
    <p:cSldViewPr snapToGrid="0" snapToObjects="1">
      <p:cViewPr varScale="1">
        <p:scale>
          <a:sx n="40" d="100"/>
          <a:sy n="40" d="100"/>
        </p:scale>
        <p:origin x="15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59AC2-B37B-467A-B1AA-9267288D64F0}" type="datetimeFigureOut">
              <a:rPr lang="en-US" smtClean="0"/>
              <a:t>6/15/2018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E3E48-020F-4D0D-8AD3-9EC3827231FF}" type="slidenum">
              <a:rPr lang="en-US" smtClean="0"/>
              <a:t>‹#›</a:t>
            </a:fld>
            <a:endParaRPr lang="en-US"/>
          </a:p>
        </p:txBody>
      </p:sp>
    </p:spTree>
    <p:extLst>
      <p:ext uri="{BB962C8B-B14F-4D97-AF65-F5344CB8AC3E}">
        <p14:creationId xmlns:p14="http://schemas.microsoft.com/office/powerpoint/2010/main" val="3827950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Friday, June 29 4:00 – 5:30 CT </a:t>
            </a:r>
          </a:p>
          <a:p>
            <a:endParaRPr lang="en-US" dirty="0"/>
          </a:p>
          <a:p>
            <a:r>
              <a:rPr lang="en-US" dirty="0"/>
              <a:t>Improving Mental Health Care Through Inclusion and Compassion: Lessons from the Field</a:t>
            </a:r>
          </a:p>
          <a:p>
            <a:endParaRPr lang="en-US" dirty="0"/>
          </a:p>
          <a:p>
            <a:r>
              <a:rPr lang="en-US" dirty="0"/>
              <a:t>Join us for the first in-person NAMI Ask the Expert panel presentation at a NAMI convention! You’ll hear presentations from an expert panel consisting of a health care administrator, a medical school professor, a person with a mental health condition and a family member. Each will share the unique role that they have played in ensuring that people seeking mental health treatment were treated with respect, dignity and equality as a member of the treatment team. </a:t>
            </a:r>
          </a:p>
          <a:p>
            <a:endParaRPr lang="en-US" dirty="0"/>
          </a:p>
          <a:p>
            <a:endParaRPr lang="en-US" dirty="0"/>
          </a:p>
          <a:p>
            <a:r>
              <a:rPr lang="en-US" dirty="0"/>
              <a:t>Experts:</a:t>
            </a:r>
          </a:p>
          <a:p>
            <a:endParaRPr lang="en-US" dirty="0"/>
          </a:p>
          <a:p>
            <a:r>
              <a:rPr lang="en-US" dirty="0"/>
              <a:t>Terry  Bridges, Executive Chairman, SUN Behavioral, Franklin TN</a:t>
            </a:r>
          </a:p>
          <a:p>
            <a:r>
              <a:rPr lang="en-US" sz="1200" kern="1200" dirty="0">
                <a:solidFill>
                  <a:schemeClr val="tx1"/>
                </a:solidFill>
                <a:effectLst/>
                <a:latin typeface="+mn-lt"/>
                <a:ea typeface="+mn-ea"/>
                <a:cs typeface="+mn-cs"/>
              </a:rPr>
              <a:t>Lisa Streyffeler, PhD, is an Assistant Professor and the Chair of Behavioral Medicine, Medical Humanities &amp; Bioethics at Des Moines University-College of Osteopathic Medicine.  She is a licensed psychologist with clinical interests in trauma and caring for pregnant and postpartum women with psychiatric illness.  Her research interests include medical personnel selection, medical student well-being, and medical education pedagogy</a:t>
            </a:r>
            <a:endParaRPr lang="en-US" dirty="0"/>
          </a:p>
          <a:p>
            <a:r>
              <a:rPr lang="en-US" dirty="0"/>
              <a:t>Angelina Brown Hudson, Program Director, NAMI Greater Houston, Houston, Texas</a:t>
            </a:r>
          </a:p>
          <a:p>
            <a:r>
              <a:rPr lang="en-US" sz="1200" kern="1200" dirty="0">
                <a:solidFill>
                  <a:schemeClr val="tx1"/>
                </a:solidFill>
                <a:effectLst/>
                <a:latin typeface="+mn-lt"/>
                <a:ea typeface="+mn-ea"/>
                <a:cs typeface="+mn-cs"/>
              </a:rPr>
              <a:t>Carlos Larrauri, RN, BSN</a:t>
            </a:r>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1</a:t>
            </a:fld>
            <a:endParaRPr lang="en-US"/>
          </a:p>
        </p:txBody>
      </p:sp>
    </p:spTree>
    <p:extLst>
      <p:ext uri="{BB962C8B-B14F-4D97-AF65-F5344CB8AC3E}">
        <p14:creationId xmlns:p14="http://schemas.microsoft.com/office/powerpoint/2010/main" val="250324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Paul – </a:t>
            </a:r>
          </a:p>
          <a:p>
            <a:endParaRPr lang="en-US" b="1" dirty="0"/>
          </a:p>
          <a:p>
            <a:pPr marL="171450" indent="-171450">
              <a:buFontTx/>
              <a:buChar char="-"/>
            </a:pPr>
            <a:r>
              <a:rPr lang="en-US" b="1" dirty="0"/>
              <a:t>Welcome</a:t>
            </a:r>
          </a:p>
          <a:p>
            <a:pPr marL="171450" indent="-171450">
              <a:buFontTx/>
              <a:buChar char="-"/>
            </a:pPr>
            <a:r>
              <a:rPr lang="en-US" b="1" dirty="0"/>
              <a:t>Explain how the session is structured</a:t>
            </a:r>
          </a:p>
          <a:p>
            <a:pPr marL="171450" indent="-171450">
              <a:buFontTx/>
              <a:buChar char="-"/>
            </a:pPr>
            <a:r>
              <a:rPr lang="en-US" b="1" dirty="0"/>
              <a:t>Introduce Ken</a:t>
            </a:r>
          </a:p>
        </p:txBody>
      </p:sp>
      <p:sp>
        <p:nvSpPr>
          <p:cNvPr id="4" name="Slide Number Placeholder 3"/>
          <p:cNvSpPr>
            <a:spLocks noGrp="1"/>
          </p:cNvSpPr>
          <p:nvPr>
            <p:ph type="sldNum" sz="quarter" idx="10"/>
          </p:nvPr>
        </p:nvSpPr>
        <p:spPr/>
        <p:txBody>
          <a:bodyPr/>
          <a:lstStyle/>
          <a:p>
            <a:fld id="{153E3E48-020F-4D0D-8AD3-9EC3827231FF}" type="slidenum">
              <a:rPr lang="en-US" smtClean="0"/>
              <a:t>2</a:t>
            </a:fld>
            <a:endParaRPr lang="en-US"/>
          </a:p>
        </p:txBody>
      </p:sp>
    </p:spTree>
    <p:extLst>
      <p:ext uri="{BB962C8B-B14F-4D97-AF65-F5344CB8AC3E}">
        <p14:creationId xmlns:p14="http://schemas.microsoft.com/office/powerpoint/2010/main" val="195090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Ken</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Introduce panelists then turn it over to Terry </a:t>
            </a:r>
          </a:p>
          <a:p>
            <a:endParaRPr lang="en-US" b="1" dirty="0"/>
          </a:p>
          <a:p>
            <a:r>
              <a:rPr lang="en-US" sz="1200" b="1" kern="1200" dirty="0">
                <a:solidFill>
                  <a:schemeClr val="tx1"/>
                </a:solidFill>
                <a:effectLst/>
                <a:latin typeface="+mn-lt"/>
                <a:ea typeface="+mn-ea"/>
                <a:cs typeface="+mn-cs"/>
              </a:rPr>
              <a:t>Presenters: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Terry Bridges</a:t>
            </a:r>
            <a:r>
              <a:rPr lang="en-US" sz="1200" kern="1200" dirty="0">
                <a:solidFill>
                  <a:schemeClr val="tx1"/>
                </a:solidFill>
                <a:effectLst/>
                <a:latin typeface="+mn-lt"/>
                <a:ea typeface="+mn-ea"/>
                <a:cs typeface="+mn-cs"/>
              </a:rPr>
              <a:t> is the Executive Chairman of SUN Behavioral based in Franklin, Tennessee. Terry began his journey volunteering as a teenager at a state psychiatric hospital where he was struck by the poor treatment conditions and cynical attitudes of the staff which inspired him to try and make a difference in the care of the mentally ill and their families.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Beginning as a clinician then feeling he could make a larger impact by supporting others provide care he went on to impact and expand services across the nation supervising services in some of largest healthcare systems most recently retiring from his role as President of Behavioral Services at HCA. Terry serves on the NAMI Tennessee Board as well as Jason Foundation (Youth Suicide Prevention) and has been named Executive Chairman of the Sun Behavioral Board and as a Director on the Odyssey Behavioral Board. Terry states constantly that NAMI has more opportunity to touch lives than any other organization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Dr. Lisa Streyffeler</a:t>
            </a:r>
            <a:r>
              <a:rPr lang="en-US" sz="1200" kern="1200" dirty="0">
                <a:solidFill>
                  <a:schemeClr val="tx1"/>
                </a:solidFill>
                <a:effectLst/>
                <a:latin typeface="+mn-lt"/>
                <a:ea typeface="+mn-ea"/>
                <a:cs typeface="+mn-cs"/>
              </a:rPr>
              <a:t>, is an Assistant Professor and the Chair of Behavioral Medicine, Medical Humanities &amp; Bioethics at Des Moines University-College of Osteopathic Medicine.  She is a licensed psychologist with clinical interests in trauma and caring for pregnant and postpartum women with psychiatric illness.  Her research interests include medical personnel selection, medical student well-being, and medical education pedagogy.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Panelists: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Angelina Brown Hudson </a:t>
            </a:r>
            <a:r>
              <a:rPr lang="en-US" sz="1200" kern="1200" dirty="0">
                <a:solidFill>
                  <a:schemeClr val="tx1"/>
                </a:solidFill>
                <a:effectLst/>
                <a:latin typeface="+mn-lt"/>
                <a:ea typeface="+mn-ea"/>
                <a:cs typeface="+mn-cs"/>
              </a:rPr>
              <a:t>is Program Director with the National Alliance on Mental Illness-Greater Houston.  Her focus is to expand the number of NAMI education classes and support groups available in the Houston area supporting individuals and families who strive for recovery. </a:t>
            </a:r>
          </a:p>
          <a:p>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Angelina attended her first NAMI education class in Fall 2000 while navigating resources for her son’s brain disorder which took several years to specifically diagnosis.  Her motivation and energy to inspire others comes from her desire to help and support others in the same manner by which she has found support through NAMI.</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She has been involved with supporting families for more than 15 years providing encouragement, referrals and advocacy for those facing mental illness in the areas of education, healthcare, housing and employment.  With NAMI, she works to help families build their emotional stamina, construct support networks and locate resources to sustain recovery and resilience.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Carlos A. Larrauri</a:t>
            </a:r>
            <a:r>
              <a:rPr lang="en-US" sz="1200" kern="1200" dirty="0">
                <a:solidFill>
                  <a:schemeClr val="tx1"/>
                </a:solidFill>
                <a:effectLst/>
                <a:latin typeface="+mn-lt"/>
                <a:ea typeface="+mn-ea"/>
                <a:cs typeface="+mn-cs"/>
              </a:rPr>
              <a:t>, MSN, ARNP, FNP-BC is a member of the NAMI Board of Directors, and Advanced Registered Nurse Practitioner in Miami, Florida. Carlos is a member of NAMI Miami-Dade County where he also serves on the affiliate Board of Directors.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Carlos came to NAMI seeking help and support after being diagnosed with Schizophrenia. Within the support group setting, he found a space where he felt comfortable disclosing his diagnosis and discussing the challenges of living with a serious mental illness. The community provided by NAMI and its programs are at the heart of his recovery. Carlos hopes to assist communities and organizations develop systems for the prevention and treatment of serious mental illness in adolescents and young adults through his/her affiliation with NAMI. </a:t>
            </a:r>
          </a:p>
          <a:p>
            <a:endParaRPr lang="en-US" b="1" dirty="0"/>
          </a:p>
        </p:txBody>
      </p:sp>
      <p:sp>
        <p:nvSpPr>
          <p:cNvPr id="4" name="Slide Number Placeholder 3"/>
          <p:cNvSpPr>
            <a:spLocks noGrp="1"/>
          </p:cNvSpPr>
          <p:nvPr>
            <p:ph type="sldNum" sz="quarter" idx="10"/>
          </p:nvPr>
        </p:nvSpPr>
        <p:spPr/>
        <p:txBody>
          <a:bodyPr/>
          <a:lstStyle/>
          <a:p>
            <a:fld id="{153E3E48-020F-4D0D-8AD3-9EC3827231FF}" type="slidenum">
              <a:rPr lang="en-US" smtClean="0"/>
              <a:t>3</a:t>
            </a:fld>
            <a:endParaRPr lang="en-US"/>
          </a:p>
        </p:txBody>
      </p:sp>
    </p:spTree>
    <p:extLst>
      <p:ext uri="{BB962C8B-B14F-4D97-AF65-F5344CB8AC3E}">
        <p14:creationId xmlns:p14="http://schemas.microsoft.com/office/powerpoint/2010/main" val="3313192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Terry – 15 minutes</a:t>
            </a:r>
          </a:p>
          <a:p>
            <a:endParaRPr lang="en-US" dirty="0"/>
          </a:p>
          <a:p>
            <a:r>
              <a:rPr lang="en-US" dirty="0"/>
              <a:t>shares thoughts about why it is important for health care organizations to embrace the concept of working collaboratively with patients and their families </a:t>
            </a:r>
          </a:p>
          <a:p>
            <a:endParaRPr lang="en-US" dirty="0"/>
          </a:p>
          <a:p>
            <a:r>
              <a:rPr lang="en-US" dirty="0"/>
              <a:t>Why did HCA develop the competent caring </a:t>
            </a:r>
            <a:r>
              <a:rPr lang="en-US" dirty="0" err="1"/>
              <a:t>dvd</a:t>
            </a:r>
            <a:r>
              <a:rPr lang="en-US" dirty="0"/>
              <a:t> and see that information as critical for staff development?</a:t>
            </a:r>
          </a:p>
          <a:p>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4</a:t>
            </a:fld>
            <a:endParaRPr lang="en-US"/>
          </a:p>
        </p:txBody>
      </p:sp>
    </p:spTree>
    <p:extLst>
      <p:ext uri="{BB962C8B-B14F-4D97-AF65-F5344CB8AC3E}">
        <p14:creationId xmlns:p14="http://schemas.microsoft.com/office/powerpoint/2010/main" val="1368972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Lisa 15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Who is  DMU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is it important for medical students to  understand the lived experience of their patients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is it important to engage families in the treatment process </a:t>
            </a:r>
          </a:p>
          <a:p>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5</a:t>
            </a:fld>
            <a:endParaRPr lang="en-US"/>
          </a:p>
        </p:txBody>
      </p:sp>
    </p:spTree>
    <p:extLst>
      <p:ext uri="{BB962C8B-B14F-4D97-AF65-F5344CB8AC3E}">
        <p14:creationId xmlns:p14="http://schemas.microsoft.com/office/powerpoint/2010/main" val="2593620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Carlos will</a:t>
            </a:r>
          </a:p>
          <a:p>
            <a:endParaRPr lang="en-US" dirty="0"/>
          </a:p>
          <a:p>
            <a:pPr marL="171450" indent="-171450">
              <a:buFont typeface="Arial" panose="020B0604020202020204" pitchFamily="34" charset="0"/>
              <a:buChar char="•"/>
            </a:pPr>
            <a:r>
              <a:rPr lang="en-US" dirty="0"/>
              <a:t>respond to the presentations made by Terry &amp; Lisa</a:t>
            </a:r>
          </a:p>
          <a:p>
            <a:pPr marL="171450" indent="-171450">
              <a:buFont typeface="Arial" panose="020B0604020202020204" pitchFamily="34" charset="0"/>
              <a:buChar char="•"/>
            </a:pPr>
            <a:r>
              <a:rPr lang="en-US" dirty="0"/>
              <a:t>Share his perspectives from the position of having a mental health condition himself and also being a nurse practitioner</a:t>
            </a:r>
          </a:p>
          <a:p>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6</a:t>
            </a:fld>
            <a:endParaRPr lang="en-US"/>
          </a:p>
        </p:txBody>
      </p:sp>
    </p:spTree>
    <p:extLst>
      <p:ext uri="{BB962C8B-B14F-4D97-AF65-F5344CB8AC3E}">
        <p14:creationId xmlns:p14="http://schemas.microsoft.com/office/powerpoint/2010/main" val="842128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Angelina will</a:t>
            </a:r>
          </a:p>
          <a:p>
            <a:endParaRPr lang="en-US" dirty="0"/>
          </a:p>
          <a:p>
            <a:pPr marL="171450" indent="-171450">
              <a:buFont typeface="Arial" panose="020B0604020202020204" pitchFamily="34" charset="0"/>
              <a:buChar char="•"/>
            </a:pPr>
            <a:r>
              <a:rPr lang="en-US" dirty="0"/>
              <a:t>respond to the presentations made by Terry &amp; Lisa</a:t>
            </a:r>
          </a:p>
          <a:p>
            <a:pPr marL="171450" indent="-171450">
              <a:buFont typeface="Arial" panose="020B0604020202020204" pitchFamily="34" charset="0"/>
              <a:buChar char="•"/>
            </a:pPr>
            <a:r>
              <a:rPr lang="en-US" dirty="0"/>
              <a:t>Share her perspectives from the position of having a family member and also being a program director of NAMI Houston and a NAMI Provider teacher</a:t>
            </a:r>
          </a:p>
          <a:p>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7</a:t>
            </a:fld>
            <a:endParaRPr lang="en-US"/>
          </a:p>
        </p:txBody>
      </p:sp>
    </p:spTree>
    <p:extLst>
      <p:ext uri="{BB962C8B-B14F-4D97-AF65-F5344CB8AC3E}">
        <p14:creationId xmlns:p14="http://schemas.microsoft.com/office/powerpoint/2010/main" val="1334810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Q&amp;A moderated by Ken – 25 minutes</a:t>
            </a:r>
          </a:p>
          <a:p>
            <a:endParaRPr lang="en-US" b="1" dirty="0"/>
          </a:p>
          <a:p>
            <a:r>
              <a:rPr lang="en-US" b="1" dirty="0"/>
              <a:t>2 questions from the room – then 1 from the phone  </a:t>
            </a:r>
          </a:p>
          <a:p>
            <a:endParaRPr lang="en-US" dirty="0"/>
          </a:p>
        </p:txBody>
      </p:sp>
      <p:sp>
        <p:nvSpPr>
          <p:cNvPr id="4" name="Slide Number Placeholder 3"/>
          <p:cNvSpPr>
            <a:spLocks noGrp="1"/>
          </p:cNvSpPr>
          <p:nvPr>
            <p:ph type="sldNum" sz="quarter" idx="10"/>
          </p:nvPr>
        </p:nvSpPr>
        <p:spPr/>
        <p:txBody>
          <a:bodyPr/>
          <a:lstStyle/>
          <a:p>
            <a:fld id="{153E3E48-020F-4D0D-8AD3-9EC3827231FF}" type="slidenum">
              <a:rPr lang="en-US" smtClean="0"/>
              <a:t>8</a:t>
            </a:fld>
            <a:endParaRPr lang="en-US"/>
          </a:p>
        </p:txBody>
      </p:sp>
    </p:spTree>
    <p:extLst>
      <p:ext uri="{BB962C8B-B14F-4D97-AF65-F5344CB8AC3E}">
        <p14:creationId xmlns:p14="http://schemas.microsoft.com/office/powerpoint/2010/main" val="1527840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Paul will close the session</a:t>
            </a:r>
          </a:p>
          <a:p>
            <a:endParaRPr lang="en-US" b="1" dirty="0"/>
          </a:p>
          <a:p>
            <a:r>
              <a:rPr lang="en-US" b="1" dirty="0"/>
              <a:t>Reminding people to complete evaluation and download additional resources</a:t>
            </a:r>
          </a:p>
        </p:txBody>
      </p:sp>
      <p:sp>
        <p:nvSpPr>
          <p:cNvPr id="4" name="Slide Number Placeholder 3"/>
          <p:cNvSpPr>
            <a:spLocks noGrp="1"/>
          </p:cNvSpPr>
          <p:nvPr>
            <p:ph type="sldNum" sz="quarter" idx="10"/>
          </p:nvPr>
        </p:nvSpPr>
        <p:spPr/>
        <p:txBody>
          <a:bodyPr/>
          <a:lstStyle/>
          <a:p>
            <a:fld id="{153E3E48-020F-4D0D-8AD3-9EC3827231FF}" type="slidenum">
              <a:rPr lang="en-US" smtClean="0"/>
              <a:t>9</a:t>
            </a:fld>
            <a:endParaRPr lang="en-US"/>
          </a:p>
        </p:txBody>
      </p:sp>
    </p:spTree>
    <p:extLst>
      <p:ext uri="{BB962C8B-B14F-4D97-AF65-F5344CB8AC3E}">
        <p14:creationId xmlns:p14="http://schemas.microsoft.com/office/powerpoint/2010/main" val="3030586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Paul will remind people of upcoming Ask the </a:t>
            </a:r>
            <a:r>
              <a:rPr lang="en-US" b="1"/>
              <a:t>Expert sessions </a:t>
            </a:r>
          </a:p>
        </p:txBody>
      </p:sp>
      <p:sp>
        <p:nvSpPr>
          <p:cNvPr id="4" name="Slide Number Placeholder 3"/>
          <p:cNvSpPr>
            <a:spLocks noGrp="1"/>
          </p:cNvSpPr>
          <p:nvPr>
            <p:ph type="sldNum" sz="quarter" idx="10"/>
          </p:nvPr>
        </p:nvSpPr>
        <p:spPr/>
        <p:txBody>
          <a:bodyPr/>
          <a:lstStyle/>
          <a:p>
            <a:fld id="{153E3E48-020F-4D0D-8AD3-9EC3827231FF}" type="slidenum">
              <a:rPr lang="en-US" smtClean="0"/>
              <a:t>10</a:t>
            </a:fld>
            <a:endParaRPr lang="en-US"/>
          </a:p>
        </p:txBody>
      </p:sp>
    </p:spTree>
    <p:extLst>
      <p:ext uri="{BB962C8B-B14F-4D97-AF65-F5344CB8AC3E}">
        <p14:creationId xmlns:p14="http://schemas.microsoft.com/office/powerpoint/2010/main" val="803163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8587"/>
            <a:ext cx="7772400" cy="2387600"/>
          </a:xfr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108262"/>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8195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D4F49FE4-8ADD-964B-B673-E49F1F880E43}" type="datetimeFigureOut">
              <a:rPr lang="en-US" smtClean="0"/>
              <a:pPr/>
              <a:t>6/15/2018</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8055B2D-3FD9-2E48-99D0-C732FBD75709}" type="slidenum">
              <a:rPr lang="en-US" smtClean="0"/>
              <a:pPr/>
              <a:t>‹#›</a:t>
            </a:fld>
            <a:endParaRPr lang="en-US"/>
          </a:p>
        </p:txBody>
      </p:sp>
    </p:spTree>
    <p:extLst>
      <p:ext uri="{BB962C8B-B14F-4D97-AF65-F5344CB8AC3E}">
        <p14:creationId xmlns:p14="http://schemas.microsoft.com/office/powerpoint/2010/main" val="206274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D4F49FE4-8ADD-964B-B673-E49F1F880E43}" type="datetimeFigureOut">
              <a:rPr lang="en-US" smtClean="0"/>
              <a:pPr/>
              <a:t>6/15/2018</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8055B2D-3FD9-2E48-99D0-C732FBD75709}" type="slidenum">
              <a:rPr lang="en-US" smtClean="0"/>
              <a:pPr/>
              <a:t>‹#›</a:t>
            </a:fld>
            <a:endParaRPr lang="en-US"/>
          </a:p>
        </p:txBody>
      </p:sp>
    </p:spTree>
    <p:extLst>
      <p:ext uri="{BB962C8B-B14F-4D97-AF65-F5344CB8AC3E}">
        <p14:creationId xmlns:p14="http://schemas.microsoft.com/office/powerpoint/2010/main" val="808612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F49FE4-8ADD-964B-B673-E49F1F880E4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07518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F49FE4-8ADD-964B-B673-E49F1F880E43}" type="datetimeFigureOut">
              <a:rPr lang="en-US" smtClean="0"/>
              <a:t>6/15/2018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64087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F49FE4-8ADD-964B-B673-E49F1F880E43}" type="datetimeFigureOut">
              <a:rPr lang="en-US" smtClean="0"/>
              <a:t>6/15/2018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38036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49FE4-8ADD-964B-B673-E49F1F880E43}" type="datetimeFigureOut">
              <a:rPr lang="en-US" smtClean="0"/>
              <a:t>6/15/2018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055B2D-3FD9-2E48-99D0-C732FBD75709}" type="slidenum">
              <a:rPr lang="en-US" smtClean="0"/>
              <a:t>‹#›</a:t>
            </a:fld>
            <a:endParaRPr lang="en-US"/>
          </a:p>
        </p:txBody>
      </p:sp>
      <p:sp>
        <p:nvSpPr>
          <p:cNvPr id="5" name="Title 4">
            <a:extLst>
              <a:ext uri="{FF2B5EF4-FFF2-40B4-BE49-F238E27FC236}">
                <a16:creationId xmlns:a16="http://schemas.microsoft.com/office/drawing/2014/main" id="{AB7F18F0-96E8-E849-9AD5-F77107EC0DA6}"/>
              </a:ext>
            </a:extLst>
          </p:cNvPr>
          <p:cNvSpPr>
            <a:spLocks noGrp="1"/>
          </p:cNvSpPr>
          <p:nvPr>
            <p:ph type="title"/>
          </p:nvPr>
        </p:nvSpPr>
        <p:spPr>
          <a:xfrm>
            <a:off x="628650" y="728531"/>
            <a:ext cx="7886700" cy="1325563"/>
          </a:xfrm>
        </p:spPr>
        <p:txBody>
          <a:bodyPr/>
          <a:lstStyle/>
          <a:p>
            <a:r>
              <a:rPr lang="en-US"/>
              <a:t>Click to edit Master title style</a:t>
            </a:r>
          </a:p>
        </p:txBody>
      </p:sp>
    </p:spTree>
    <p:extLst>
      <p:ext uri="{BB962C8B-B14F-4D97-AF65-F5344CB8AC3E}">
        <p14:creationId xmlns:p14="http://schemas.microsoft.com/office/powerpoint/2010/main" val="70128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49FE4-8ADD-964B-B673-E49F1F880E4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104656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49FE4-8ADD-964B-B673-E49F1F880E4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96055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F49FE4-8ADD-964B-B673-E49F1F880E4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461328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F49FE4-8ADD-964B-B673-E49F1F880E4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55B2D-3FD9-2E48-99D0-C732FBD75709}" type="slidenum">
              <a:rPr lang="en-US" smtClean="0"/>
              <a:t>‹#›</a:t>
            </a:fld>
            <a:endParaRPr lang="en-US"/>
          </a:p>
        </p:txBody>
      </p:sp>
    </p:spTree>
    <p:extLst>
      <p:ext uri="{BB962C8B-B14F-4D97-AF65-F5344CB8AC3E}">
        <p14:creationId xmlns:p14="http://schemas.microsoft.com/office/powerpoint/2010/main" val="191838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76492"/>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002055"/>
            <a:ext cx="7886700" cy="417490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221601"/>
            <a:ext cx="2057400" cy="365125"/>
          </a:xfrm>
          <a:prstGeom prst="rect">
            <a:avLst/>
          </a:prstGeom>
        </p:spPr>
        <p:txBody>
          <a:bodyPr vert="horz" lIns="91440" tIns="45720" rIns="91440" bIns="45720" rtlCol="0" anchor="ctr"/>
          <a:lstStyle>
            <a:lvl1pPr algn="l">
              <a:defRPr sz="1200">
                <a:solidFill>
                  <a:schemeClr val="bg2"/>
                </a:solidFill>
              </a:defRPr>
            </a:lvl1pPr>
          </a:lstStyle>
          <a:p>
            <a:fld id="{D4F49FE4-8ADD-964B-B673-E49F1F880E43}" type="datetimeFigureOut">
              <a:rPr lang="en-US" smtClean="0"/>
              <a:pPr/>
              <a:t>6/15/2018</a:t>
            </a:fld>
            <a:endParaRPr lang="en-US"/>
          </a:p>
        </p:txBody>
      </p:sp>
      <p:sp>
        <p:nvSpPr>
          <p:cNvPr id="5" name="Footer Placeholder 4"/>
          <p:cNvSpPr>
            <a:spLocks noGrp="1"/>
          </p:cNvSpPr>
          <p:nvPr>
            <p:ph type="ftr" sz="quarter" idx="3"/>
          </p:nvPr>
        </p:nvSpPr>
        <p:spPr>
          <a:xfrm>
            <a:off x="3028950" y="6221601"/>
            <a:ext cx="3086100" cy="365125"/>
          </a:xfrm>
          <a:prstGeom prst="rect">
            <a:avLst/>
          </a:prstGeom>
        </p:spPr>
        <p:txBody>
          <a:bodyPr vert="horz" lIns="91440" tIns="45720" rIns="91440" bIns="45720" rtlCol="0" anchor="ctr"/>
          <a:lstStyle>
            <a:lvl1pPr algn="ctr">
              <a:defRPr sz="1200">
                <a:solidFill>
                  <a:schemeClr val="bg2"/>
                </a:solidFill>
              </a:defRPr>
            </a:lvl1pPr>
          </a:lstStyle>
          <a:p>
            <a:endParaRPr lang="en-US"/>
          </a:p>
        </p:txBody>
      </p:sp>
      <p:sp>
        <p:nvSpPr>
          <p:cNvPr id="6" name="Slide Number Placeholder 5"/>
          <p:cNvSpPr>
            <a:spLocks noGrp="1"/>
          </p:cNvSpPr>
          <p:nvPr>
            <p:ph type="sldNum" sz="quarter" idx="4"/>
          </p:nvPr>
        </p:nvSpPr>
        <p:spPr>
          <a:xfrm>
            <a:off x="6457950" y="6221601"/>
            <a:ext cx="2057400" cy="365125"/>
          </a:xfrm>
          <a:prstGeom prst="rect">
            <a:avLst/>
          </a:prstGeom>
        </p:spPr>
        <p:txBody>
          <a:bodyPr vert="horz" lIns="91440" tIns="45720" rIns="91440" bIns="45720" rtlCol="0" anchor="ctr"/>
          <a:lstStyle>
            <a:lvl1pPr algn="r">
              <a:defRPr sz="1200">
                <a:solidFill>
                  <a:schemeClr val="bg2"/>
                </a:solidFill>
              </a:defRPr>
            </a:lvl1pPr>
          </a:lstStyle>
          <a:p>
            <a:fld id="{F8055B2D-3FD9-2E48-99D0-C732FBD75709}" type="slidenum">
              <a:rPr lang="en-US" smtClean="0"/>
              <a:pPr/>
              <a:t>‹#›</a:t>
            </a:fld>
            <a:endParaRPr lang="en-US"/>
          </a:p>
        </p:txBody>
      </p:sp>
    </p:spTree>
    <p:extLst>
      <p:ext uri="{BB962C8B-B14F-4D97-AF65-F5344CB8AC3E}">
        <p14:creationId xmlns:p14="http://schemas.microsoft.com/office/powerpoint/2010/main" val="139899783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hyperlink" Target="http://www.nami.org/asktheexper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1907-3E2A-6B46-891E-1894DE59349F}"/>
              </a:ext>
            </a:extLst>
          </p:cNvPr>
          <p:cNvSpPr>
            <a:spLocks noGrp="1"/>
          </p:cNvSpPr>
          <p:nvPr>
            <p:ph type="ctrTitle"/>
          </p:nvPr>
        </p:nvSpPr>
        <p:spPr>
          <a:xfrm>
            <a:off x="563880" y="79946"/>
            <a:ext cx="7772400" cy="2648013"/>
          </a:xfrm>
        </p:spPr>
        <p:txBody>
          <a:bodyPr>
            <a:normAutofit/>
          </a:bodyPr>
          <a:lstStyle/>
          <a:p>
            <a:br>
              <a:rPr lang="en-US" sz="7200" b="1" dirty="0"/>
            </a:br>
            <a:br>
              <a:rPr lang="en-US" sz="600" b="1" dirty="0"/>
            </a:br>
            <a:br>
              <a:rPr lang="en-US" sz="600" b="1" dirty="0"/>
            </a:br>
            <a:br>
              <a:rPr lang="en-US" sz="600" b="1" dirty="0"/>
            </a:br>
            <a:br>
              <a:rPr lang="en-US" sz="600" b="1" dirty="0"/>
            </a:br>
            <a:r>
              <a:rPr lang="en-US" sz="8900" b="1" dirty="0"/>
              <a:t>LIVE</a:t>
            </a:r>
            <a:endParaRPr lang="en-US" sz="7200" b="1" dirty="0"/>
          </a:p>
        </p:txBody>
      </p:sp>
      <p:sp>
        <p:nvSpPr>
          <p:cNvPr id="3" name="Subtitle 2">
            <a:extLst>
              <a:ext uri="{FF2B5EF4-FFF2-40B4-BE49-F238E27FC236}">
                <a16:creationId xmlns:a16="http://schemas.microsoft.com/office/drawing/2014/main" id="{1C9876B6-31EA-1C40-82AA-BA3256E01D9E}"/>
              </a:ext>
            </a:extLst>
          </p:cNvPr>
          <p:cNvSpPr>
            <a:spLocks noGrp="1"/>
          </p:cNvSpPr>
          <p:nvPr>
            <p:ph type="subTitle" idx="1"/>
          </p:nvPr>
        </p:nvSpPr>
        <p:spPr>
          <a:xfrm>
            <a:off x="1021080" y="2727959"/>
            <a:ext cx="6858000" cy="1655762"/>
          </a:xfrm>
        </p:spPr>
        <p:txBody>
          <a:bodyPr>
            <a:normAutofit/>
          </a:bodyPr>
          <a:lstStyle/>
          <a:p>
            <a:r>
              <a:rPr lang="en-US" sz="3200" b="1" dirty="0">
                <a:solidFill>
                  <a:schemeClr val="bg1"/>
                </a:solidFill>
                <a:latin typeface="+mj-lt"/>
                <a:ea typeface="+mj-ea"/>
                <a:cs typeface="+mj-cs"/>
              </a:rPr>
              <a:t>Improving Mental Health Care Through Inclusion and Compassion</a:t>
            </a:r>
          </a:p>
          <a:p>
            <a:r>
              <a:rPr lang="en-US" sz="3200" b="1" dirty="0">
                <a:solidFill>
                  <a:schemeClr val="bg1"/>
                </a:solidFill>
                <a:latin typeface="+mj-lt"/>
                <a:ea typeface="+mj-ea"/>
                <a:cs typeface="+mj-cs"/>
              </a:rPr>
              <a:t>Lessons from the Field </a:t>
            </a:r>
          </a:p>
        </p:txBody>
      </p:sp>
      <p:pic>
        <p:nvPicPr>
          <p:cNvPr id="5" name="Picture 4" descr="A picture containing clipart&#10;&#10;Description generated with very high confidence">
            <a:extLst>
              <a:ext uri="{FF2B5EF4-FFF2-40B4-BE49-F238E27FC236}">
                <a16:creationId xmlns:a16="http://schemas.microsoft.com/office/drawing/2014/main" id="{B8BE110D-80A4-459C-B5F0-38AA694F4CFE}"/>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658923" y="318796"/>
            <a:ext cx="7826153" cy="1173120"/>
          </a:xfrm>
          <a:prstGeom prst="rect">
            <a:avLst/>
          </a:prstGeom>
        </p:spPr>
      </p:pic>
      <p:sp>
        <p:nvSpPr>
          <p:cNvPr id="4" name="TextBox 3">
            <a:extLst>
              <a:ext uri="{FF2B5EF4-FFF2-40B4-BE49-F238E27FC236}">
                <a16:creationId xmlns:a16="http://schemas.microsoft.com/office/drawing/2014/main" id="{4BD791B7-B581-4D0A-8B11-47D215A3D245}"/>
              </a:ext>
            </a:extLst>
          </p:cNvPr>
          <p:cNvSpPr txBox="1"/>
          <p:nvPr/>
        </p:nvSpPr>
        <p:spPr>
          <a:xfrm>
            <a:off x="3428897" y="6067001"/>
            <a:ext cx="2286203" cy="523220"/>
          </a:xfrm>
          <a:prstGeom prst="rect">
            <a:avLst/>
          </a:prstGeom>
          <a:noFill/>
        </p:spPr>
        <p:txBody>
          <a:bodyPr wrap="none" rtlCol="0">
            <a:spAutoFit/>
          </a:bodyPr>
          <a:lstStyle/>
          <a:p>
            <a:r>
              <a:rPr lang="en-US" sz="2800" b="1" dirty="0"/>
              <a:t>June 29, 2018 </a:t>
            </a:r>
          </a:p>
        </p:txBody>
      </p:sp>
    </p:spTree>
    <p:extLst>
      <p:ext uri="{BB962C8B-B14F-4D97-AF65-F5344CB8AC3E}">
        <p14:creationId xmlns:p14="http://schemas.microsoft.com/office/powerpoint/2010/main" val="90939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7AF3B9-1B52-4A18-8F73-42F3A766CFF5}"/>
              </a:ext>
            </a:extLst>
          </p:cNvPr>
          <p:cNvSpPr>
            <a:spLocks noGrp="1"/>
          </p:cNvSpPr>
          <p:nvPr>
            <p:ph idx="1"/>
          </p:nvPr>
        </p:nvSpPr>
        <p:spPr/>
        <p:txBody>
          <a:bodyPr>
            <a:normAutofit/>
          </a:bodyPr>
          <a:lstStyle/>
          <a:p>
            <a:r>
              <a:rPr lang="en-US" sz="4000" b="1" dirty="0">
                <a:solidFill>
                  <a:schemeClr val="tx1"/>
                </a:solidFill>
                <a:latin typeface="Calibri" panose="020F0502020204030204" pitchFamily="34" charset="0"/>
              </a:rPr>
              <a:t>Presentations from health care provider perspectives </a:t>
            </a:r>
          </a:p>
          <a:p>
            <a:endParaRPr lang="en-US" sz="4000" b="1" dirty="0">
              <a:solidFill>
                <a:schemeClr val="tx1"/>
              </a:solidFill>
              <a:latin typeface="Calibri" panose="020F0502020204030204" pitchFamily="34" charset="0"/>
            </a:endParaRPr>
          </a:p>
          <a:p>
            <a:r>
              <a:rPr lang="en-US" sz="4000" b="1" dirty="0">
                <a:solidFill>
                  <a:schemeClr val="tx1"/>
                </a:solidFill>
                <a:latin typeface="Calibri" panose="020F0502020204030204" pitchFamily="34" charset="0"/>
              </a:rPr>
              <a:t>Responses to presentations</a:t>
            </a:r>
          </a:p>
          <a:p>
            <a:endParaRPr lang="en-US" sz="4000" b="1" dirty="0">
              <a:solidFill>
                <a:schemeClr val="tx1"/>
              </a:solidFill>
              <a:latin typeface="Calibri" panose="020F0502020204030204" pitchFamily="34" charset="0"/>
            </a:endParaRPr>
          </a:p>
          <a:p>
            <a:r>
              <a:rPr lang="en-US" sz="4000" b="1" dirty="0">
                <a:solidFill>
                  <a:schemeClr val="tx1"/>
                </a:solidFill>
                <a:latin typeface="Calibri" panose="020F0502020204030204" pitchFamily="34" charset="0"/>
              </a:rPr>
              <a:t>Moderated Q &amp; A  </a:t>
            </a:r>
            <a:endParaRPr lang="en-US" sz="4000" dirty="0"/>
          </a:p>
        </p:txBody>
      </p:sp>
      <p:pic>
        <p:nvPicPr>
          <p:cNvPr id="4" name="Picture 3" descr="A picture containing clipart&#10;&#10;Description generated with very high confidence">
            <a:extLst>
              <a:ext uri="{FF2B5EF4-FFF2-40B4-BE49-F238E27FC236}">
                <a16:creationId xmlns:a16="http://schemas.microsoft.com/office/drawing/2014/main" id="{2D61D245-DB0A-409B-A50A-1DBFE3CF99FC}"/>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658923" y="318796"/>
            <a:ext cx="7826153" cy="1173120"/>
          </a:xfrm>
          <a:prstGeom prst="rect">
            <a:avLst/>
          </a:prstGeom>
        </p:spPr>
      </p:pic>
    </p:spTree>
    <p:extLst>
      <p:ext uri="{BB962C8B-B14F-4D97-AF65-F5344CB8AC3E}">
        <p14:creationId xmlns:p14="http://schemas.microsoft.com/office/powerpoint/2010/main" val="4100988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9A67EE-B9A5-4A26-9338-45691BA0502B}"/>
              </a:ext>
            </a:extLst>
          </p:cNvPr>
          <p:cNvSpPr>
            <a:spLocks noGrp="1"/>
          </p:cNvSpPr>
          <p:nvPr>
            <p:ph idx="1"/>
          </p:nvPr>
        </p:nvSpPr>
        <p:spPr/>
        <p:txBody>
          <a:bodyPr>
            <a:normAutofit fontScale="92500" lnSpcReduction="10000"/>
          </a:bodyPr>
          <a:lstStyle/>
          <a:p>
            <a:r>
              <a:rPr lang="en-US" sz="4000" b="1" dirty="0">
                <a:solidFill>
                  <a:schemeClr val="tx1"/>
                </a:solidFill>
                <a:latin typeface="Calibri" panose="020F0502020204030204" pitchFamily="34" charset="0"/>
              </a:rPr>
              <a:t>Terry Bridges</a:t>
            </a:r>
            <a:endParaRPr lang="en-US" sz="1800" b="1" dirty="0">
              <a:solidFill>
                <a:schemeClr val="tx1"/>
              </a:solidFill>
              <a:latin typeface="Calibri" panose="020F0502020204030204" pitchFamily="34" charset="0"/>
            </a:endParaRPr>
          </a:p>
          <a:p>
            <a:endParaRPr lang="en-US" sz="4000" b="1" dirty="0">
              <a:solidFill>
                <a:schemeClr val="tx1"/>
              </a:solidFill>
              <a:latin typeface="Calibri" panose="020F0502020204030204" pitchFamily="34" charset="0"/>
            </a:endParaRPr>
          </a:p>
          <a:p>
            <a:r>
              <a:rPr lang="en-US" sz="4000" b="1" dirty="0">
                <a:solidFill>
                  <a:schemeClr val="tx1"/>
                </a:solidFill>
                <a:latin typeface="Calibri" panose="020F0502020204030204" pitchFamily="34" charset="0"/>
              </a:rPr>
              <a:t>Dr. Lisa Streyffeler</a:t>
            </a:r>
          </a:p>
          <a:p>
            <a:endParaRPr lang="en-US" sz="4000" b="1" dirty="0">
              <a:solidFill>
                <a:schemeClr val="tx1"/>
              </a:solidFill>
              <a:latin typeface="Calibri" panose="020F0502020204030204" pitchFamily="34" charset="0"/>
            </a:endParaRPr>
          </a:p>
          <a:p>
            <a:r>
              <a:rPr lang="en-US" sz="4000" b="1" dirty="0">
                <a:solidFill>
                  <a:schemeClr val="tx1"/>
                </a:solidFill>
                <a:latin typeface="Calibri" panose="020F0502020204030204" pitchFamily="34" charset="0"/>
              </a:rPr>
              <a:t>Angelina Brown Hudson</a:t>
            </a:r>
          </a:p>
          <a:p>
            <a:endParaRPr lang="en-US" sz="4000" b="1" dirty="0">
              <a:solidFill>
                <a:schemeClr val="tx1"/>
              </a:solidFill>
              <a:latin typeface="Calibri" panose="020F0502020204030204" pitchFamily="34" charset="0"/>
            </a:endParaRPr>
          </a:p>
          <a:p>
            <a:r>
              <a:rPr lang="en-US" sz="4000" b="1" dirty="0">
                <a:solidFill>
                  <a:schemeClr val="tx1"/>
                </a:solidFill>
                <a:latin typeface="Calibri" panose="020F0502020204030204" pitchFamily="34" charset="0"/>
              </a:rPr>
              <a:t>Carlos Larrauri  </a:t>
            </a:r>
          </a:p>
          <a:p>
            <a:endParaRPr lang="en-US" dirty="0"/>
          </a:p>
        </p:txBody>
      </p:sp>
      <p:pic>
        <p:nvPicPr>
          <p:cNvPr id="4" name="Picture 3" descr="A picture containing clipart&#10;&#10;Description generated with very high confidence">
            <a:extLst>
              <a:ext uri="{FF2B5EF4-FFF2-40B4-BE49-F238E27FC236}">
                <a16:creationId xmlns:a16="http://schemas.microsoft.com/office/drawing/2014/main" id="{4F026D7C-3768-4294-9663-62605A79BA69}"/>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658923" y="318796"/>
            <a:ext cx="7826153" cy="1173120"/>
          </a:xfrm>
          <a:prstGeom prst="rect">
            <a:avLst/>
          </a:prstGeom>
        </p:spPr>
      </p:pic>
    </p:spTree>
    <p:extLst>
      <p:ext uri="{BB962C8B-B14F-4D97-AF65-F5344CB8AC3E}">
        <p14:creationId xmlns:p14="http://schemas.microsoft.com/office/powerpoint/2010/main" val="3889962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1066B-586E-3F41-9A96-6B10378E3116}"/>
              </a:ext>
            </a:extLst>
          </p:cNvPr>
          <p:cNvSpPr>
            <a:spLocks noGrp="1"/>
          </p:cNvSpPr>
          <p:nvPr>
            <p:ph idx="1"/>
          </p:nvPr>
        </p:nvSpPr>
        <p:spPr>
          <a:xfrm>
            <a:off x="628650" y="2401478"/>
            <a:ext cx="7886700" cy="4535905"/>
          </a:xfrm>
        </p:spPr>
        <p:txBody>
          <a:bodyPr>
            <a:normAutofit/>
          </a:bodyPr>
          <a:lstStyle/>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r>
              <a:rPr lang="en-US" sz="3600" b="1" dirty="0">
                <a:solidFill>
                  <a:schemeClr val="tx1"/>
                </a:solidFill>
                <a:latin typeface="Calibri" panose="020F0502020204030204" pitchFamily="34" charset="0"/>
              </a:rPr>
              <a:t>Terry Bridges, MS</a:t>
            </a:r>
          </a:p>
          <a:p>
            <a:pPr marL="0" indent="0" algn="ctr">
              <a:buNone/>
            </a:pPr>
            <a:r>
              <a:rPr lang="en-US" sz="2500" b="1" dirty="0">
                <a:solidFill>
                  <a:schemeClr val="tx1"/>
                </a:solidFill>
                <a:latin typeface="Calibri" panose="020F0502020204030204" pitchFamily="34" charset="0"/>
              </a:rPr>
              <a:t>Executive Chairman, SUN Behavioral, Franklin TN</a:t>
            </a:r>
          </a:p>
        </p:txBody>
      </p:sp>
      <p:pic>
        <p:nvPicPr>
          <p:cNvPr id="4" name="Picture 3" descr="A picture containing clipart&#10;&#10;Description generated with very high confidence">
            <a:extLst>
              <a:ext uri="{FF2B5EF4-FFF2-40B4-BE49-F238E27FC236}">
                <a16:creationId xmlns:a16="http://schemas.microsoft.com/office/drawing/2014/main" id="{F6F9B9E4-B26C-41E3-8BA0-7102CAB0EDA5}"/>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506730" y="516335"/>
            <a:ext cx="7826153" cy="1173120"/>
          </a:xfrm>
          <a:prstGeom prst="rect">
            <a:avLst/>
          </a:prstGeom>
        </p:spPr>
      </p:pic>
      <p:pic>
        <p:nvPicPr>
          <p:cNvPr id="9" name="Picture 8" descr="A person wearing a suit and tie&#10;&#10;Description generated with very high confidence">
            <a:extLst>
              <a:ext uri="{FF2B5EF4-FFF2-40B4-BE49-F238E27FC236}">
                <a16:creationId xmlns:a16="http://schemas.microsoft.com/office/drawing/2014/main" id="{91939974-1523-41DB-A17A-208B8D00CA53}"/>
              </a:ext>
            </a:extLst>
          </p:cNvPr>
          <p:cNvPicPr>
            <a:picLocks noChangeAspect="1"/>
          </p:cNvPicPr>
          <p:nvPr/>
        </p:nvPicPr>
        <p:blipFill>
          <a:blip r:embed="rId4"/>
          <a:stretch>
            <a:fillRect/>
          </a:stretch>
        </p:blipFill>
        <p:spPr>
          <a:xfrm>
            <a:off x="3344778" y="1947793"/>
            <a:ext cx="2680417" cy="3064296"/>
          </a:xfrm>
          <a:prstGeom prst="rect">
            <a:avLst/>
          </a:prstGeom>
          <a:ln w="38100">
            <a:solidFill>
              <a:schemeClr val="bg2"/>
            </a:solidFill>
          </a:ln>
        </p:spPr>
      </p:pic>
    </p:spTree>
    <p:extLst>
      <p:ext uri="{BB962C8B-B14F-4D97-AF65-F5344CB8AC3E}">
        <p14:creationId xmlns:p14="http://schemas.microsoft.com/office/powerpoint/2010/main" val="1938681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1066B-586E-3F41-9A96-6B10378E3116}"/>
              </a:ext>
            </a:extLst>
          </p:cNvPr>
          <p:cNvSpPr>
            <a:spLocks noGrp="1"/>
          </p:cNvSpPr>
          <p:nvPr>
            <p:ph idx="1"/>
          </p:nvPr>
        </p:nvSpPr>
        <p:spPr>
          <a:xfrm>
            <a:off x="628650" y="2401478"/>
            <a:ext cx="7886700" cy="4535905"/>
          </a:xfrm>
        </p:spPr>
        <p:txBody>
          <a:bodyPr>
            <a:normAutofit lnSpcReduction="10000"/>
          </a:bodyPr>
          <a:lstStyle/>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r>
              <a:rPr lang="en-US" sz="3600" b="1" dirty="0">
                <a:solidFill>
                  <a:schemeClr val="tx1"/>
                </a:solidFill>
                <a:latin typeface="Calibri" panose="020F0502020204030204" pitchFamily="34" charset="0"/>
              </a:rPr>
              <a:t>Lisa Streyffeler, PhD</a:t>
            </a:r>
          </a:p>
          <a:p>
            <a:pPr marL="0" indent="0" algn="ctr">
              <a:buNone/>
            </a:pPr>
            <a:r>
              <a:rPr lang="en-US" sz="2500" b="1" dirty="0">
                <a:solidFill>
                  <a:schemeClr val="tx1"/>
                </a:solidFill>
                <a:latin typeface="Calibri" panose="020F0502020204030204" pitchFamily="34" charset="0"/>
              </a:rPr>
              <a:t>Assistant Professor and the Chair of Behavioral Medicine, Medical Humanities &amp; Bioethics at Des Moines University-College of Osteopathic Medicine</a:t>
            </a:r>
          </a:p>
        </p:txBody>
      </p:sp>
      <p:pic>
        <p:nvPicPr>
          <p:cNvPr id="4" name="Picture 3" descr="A picture containing clipart&#10;&#10;Description generated with very high confidence">
            <a:extLst>
              <a:ext uri="{FF2B5EF4-FFF2-40B4-BE49-F238E27FC236}">
                <a16:creationId xmlns:a16="http://schemas.microsoft.com/office/drawing/2014/main" id="{F6F9B9E4-B26C-41E3-8BA0-7102CAB0EDA5}"/>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506730" y="516335"/>
            <a:ext cx="7826153" cy="1173120"/>
          </a:xfrm>
          <a:prstGeom prst="rect">
            <a:avLst/>
          </a:prstGeom>
        </p:spPr>
      </p:pic>
      <p:pic>
        <p:nvPicPr>
          <p:cNvPr id="5" name="Picture 4" descr="A person smiling for the camera&#10;&#10;Description generated with very high confidence">
            <a:extLst>
              <a:ext uri="{FF2B5EF4-FFF2-40B4-BE49-F238E27FC236}">
                <a16:creationId xmlns:a16="http://schemas.microsoft.com/office/drawing/2014/main" id="{9B2EB0ED-76B1-4A25-BE29-6381DF32C3BD}"/>
              </a:ext>
            </a:extLst>
          </p:cNvPr>
          <p:cNvPicPr>
            <a:picLocks noChangeAspect="1"/>
          </p:cNvPicPr>
          <p:nvPr/>
        </p:nvPicPr>
        <p:blipFill>
          <a:blip r:embed="rId4"/>
          <a:stretch>
            <a:fillRect/>
          </a:stretch>
        </p:blipFill>
        <p:spPr>
          <a:xfrm>
            <a:off x="3467843" y="2057400"/>
            <a:ext cx="2198386" cy="2747006"/>
          </a:xfrm>
          <a:prstGeom prst="rect">
            <a:avLst/>
          </a:prstGeom>
          <a:ln w="38100">
            <a:solidFill>
              <a:schemeClr val="bg2"/>
            </a:solidFill>
          </a:ln>
        </p:spPr>
      </p:pic>
    </p:spTree>
    <p:extLst>
      <p:ext uri="{BB962C8B-B14F-4D97-AF65-F5344CB8AC3E}">
        <p14:creationId xmlns:p14="http://schemas.microsoft.com/office/powerpoint/2010/main" val="754665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1066B-586E-3F41-9A96-6B10378E3116}"/>
              </a:ext>
            </a:extLst>
          </p:cNvPr>
          <p:cNvSpPr>
            <a:spLocks noGrp="1"/>
          </p:cNvSpPr>
          <p:nvPr>
            <p:ph idx="1"/>
          </p:nvPr>
        </p:nvSpPr>
        <p:spPr>
          <a:xfrm>
            <a:off x="628650" y="2401478"/>
            <a:ext cx="7886700" cy="4143701"/>
          </a:xfrm>
        </p:spPr>
        <p:txBody>
          <a:bodyPr>
            <a:normAutofit lnSpcReduction="10000"/>
          </a:bodyPr>
          <a:lstStyle/>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r>
              <a:rPr lang="en-US" sz="3600" b="1" dirty="0">
                <a:solidFill>
                  <a:schemeClr val="tx1"/>
                </a:solidFill>
                <a:latin typeface="Calibri" panose="020F0502020204030204" pitchFamily="34" charset="0"/>
              </a:rPr>
              <a:t>Carlos Larrauri</a:t>
            </a:r>
            <a:r>
              <a:rPr lang="en-US" sz="2500" b="1" dirty="0">
                <a:solidFill>
                  <a:schemeClr val="tx1"/>
                </a:solidFill>
                <a:latin typeface="Calibri" panose="020F0502020204030204" pitchFamily="34" charset="0"/>
              </a:rPr>
              <a:t> M.S.N., A.R.N.P., F.N.P.-B.C.</a:t>
            </a:r>
            <a:br>
              <a:rPr lang="en-US" sz="2500" b="1" dirty="0">
                <a:solidFill>
                  <a:schemeClr val="tx1"/>
                </a:solidFill>
                <a:latin typeface="Calibri" panose="020F0502020204030204" pitchFamily="34" charset="0"/>
              </a:rPr>
            </a:br>
            <a:r>
              <a:rPr lang="en-US" sz="2500" b="1" dirty="0">
                <a:solidFill>
                  <a:schemeClr val="tx1"/>
                </a:solidFill>
                <a:latin typeface="Calibri" panose="020F0502020204030204" pitchFamily="34" charset="0"/>
              </a:rPr>
              <a:t>Adjunct Professor of Psychiatric Mental Health Nursing</a:t>
            </a:r>
            <a:br>
              <a:rPr lang="en-US" sz="2500" b="1" dirty="0">
                <a:solidFill>
                  <a:schemeClr val="tx1"/>
                </a:solidFill>
                <a:latin typeface="Calibri" panose="020F0502020204030204" pitchFamily="34" charset="0"/>
              </a:rPr>
            </a:br>
            <a:r>
              <a:rPr lang="en-US" sz="2500" b="1" dirty="0">
                <a:solidFill>
                  <a:schemeClr val="tx1"/>
                </a:solidFill>
                <a:latin typeface="Calibri" panose="020F0502020204030204" pitchFamily="34" charset="0"/>
              </a:rPr>
              <a:t>NAMI Board of Directors </a:t>
            </a:r>
            <a:br>
              <a:rPr lang="en-US" sz="2500" b="1" dirty="0">
                <a:solidFill>
                  <a:schemeClr val="tx1"/>
                </a:solidFill>
                <a:latin typeface="Calibri" panose="020F0502020204030204" pitchFamily="34" charset="0"/>
              </a:rPr>
            </a:br>
            <a:r>
              <a:rPr lang="en-US" sz="2500" b="1" dirty="0">
                <a:solidFill>
                  <a:schemeClr val="tx1"/>
                </a:solidFill>
                <a:latin typeface="Calibri" panose="020F0502020204030204" pitchFamily="34" charset="0"/>
              </a:rPr>
              <a:t>NAMI-Miami Dade County Board of Directors</a:t>
            </a:r>
          </a:p>
        </p:txBody>
      </p:sp>
      <p:pic>
        <p:nvPicPr>
          <p:cNvPr id="4" name="Picture 3" descr="A picture containing clipart&#10;&#10;Description generated with very high confidence">
            <a:extLst>
              <a:ext uri="{FF2B5EF4-FFF2-40B4-BE49-F238E27FC236}">
                <a16:creationId xmlns:a16="http://schemas.microsoft.com/office/drawing/2014/main" id="{F6F9B9E4-B26C-41E3-8BA0-7102CAB0EDA5}"/>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506730" y="516335"/>
            <a:ext cx="7826153" cy="1173120"/>
          </a:xfrm>
          <a:prstGeom prst="rect">
            <a:avLst/>
          </a:prstGeom>
        </p:spPr>
      </p:pic>
      <p:pic>
        <p:nvPicPr>
          <p:cNvPr id="5" name="Picture 4" descr="A person wearing a suit and tie smiling at the camera&#10;&#10;Description generated with very high confidence">
            <a:extLst>
              <a:ext uri="{FF2B5EF4-FFF2-40B4-BE49-F238E27FC236}">
                <a16:creationId xmlns:a16="http://schemas.microsoft.com/office/drawing/2014/main" id="{70094C56-92FE-48EA-A20F-D4C00D962C3C}"/>
              </a:ext>
            </a:extLst>
          </p:cNvPr>
          <p:cNvPicPr>
            <a:picLocks noChangeAspect="1"/>
          </p:cNvPicPr>
          <p:nvPr/>
        </p:nvPicPr>
        <p:blipFill>
          <a:blip r:embed="rId4"/>
          <a:stretch>
            <a:fillRect/>
          </a:stretch>
        </p:blipFill>
        <p:spPr>
          <a:xfrm>
            <a:off x="3761422" y="2000250"/>
            <a:ext cx="1743075" cy="2857500"/>
          </a:xfrm>
          <a:prstGeom prst="rect">
            <a:avLst/>
          </a:prstGeom>
          <a:noFill/>
          <a:ln w="38100">
            <a:solidFill>
              <a:schemeClr val="bg2"/>
            </a:solidFill>
          </a:ln>
        </p:spPr>
      </p:pic>
    </p:spTree>
    <p:extLst>
      <p:ext uri="{BB962C8B-B14F-4D97-AF65-F5344CB8AC3E}">
        <p14:creationId xmlns:p14="http://schemas.microsoft.com/office/powerpoint/2010/main" val="1603149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1066B-586E-3F41-9A96-6B10378E3116}"/>
              </a:ext>
            </a:extLst>
          </p:cNvPr>
          <p:cNvSpPr>
            <a:spLocks noGrp="1"/>
          </p:cNvSpPr>
          <p:nvPr>
            <p:ph idx="1"/>
          </p:nvPr>
        </p:nvSpPr>
        <p:spPr>
          <a:xfrm>
            <a:off x="628650" y="2401478"/>
            <a:ext cx="7886700" cy="4535905"/>
          </a:xfrm>
        </p:spPr>
        <p:txBody>
          <a:bodyPr>
            <a:normAutofit/>
          </a:bodyPr>
          <a:lstStyle/>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buNone/>
            </a:pPr>
            <a:endParaRPr lang="en-US" sz="2500" b="1" dirty="0">
              <a:solidFill>
                <a:schemeClr val="tx1"/>
              </a:solidFill>
              <a:latin typeface="Calibri" panose="020F0502020204030204" pitchFamily="34" charset="0"/>
            </a:endParaRPr>
          </a:p>
          <a:p>
            <a:pPr marL="0" indent="0" algn="ctr">
              <a:buNone/>
            </a:pPr>
            <a:r>
              <a:rPr lang="en-US" sz="3600" b="1" dirty="0">
                <a:solidFill>
                  <a:schemeClr val="tx1"/>
                </a:solidFill>
                <a:latin typeface="Calibri" panose="020F0502020204030204" pitchFamily="34" charset="0"/>
              </a:rPr>
              <a:t>Angelina Brown Hudson</a:t>
            </a:r>
          </a:p>
          <a:p>
            <a:pPr marL="0" indent="0" algn="ctr">
              <a:buNone/>
            </a:pPr>
            <a:r>
              <a:rPr lang="en-US" sz="2500" b="1" dirty="0">
                <a:solidFill>
                  <a:schemeClr val="tx1"/>
                </a:solidFill>
                <a:latin typeface="Calibri" panose="020F0502020204030204" pitchFamily="34" charset="0"/>
              </a:rPr>
              <a:t>Program Director, NAMI Greater Houston, Houston, Texas</a:t>
            </a:r>
          </a:p>
        </p:txBody>
      </p:sp>
      <p:pic>
        <p:nvPicPr>
          <p:cNvPr id="4" name="Picture 3" descr="A picture containing clipart&#10;&#10;Description generated with very high confidence">
            <a:extLst>
              <a:ext uri="{FF2B5EF4-FFF2-40B4-BE49-F238E27FC236}">
                <a16:creationId xmlns:a16="http://schemas.microsoft.com/office/drawing/2014/main" id="{F6F9B9E4-B26C-41E3-8BA0-7102CAB0EDA5}"/>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506730" y="516335"/>
            <a:ext cx="7826153" cy="1173120"/>
          </a:xfrm>
          <a:prstGeom prst="rect">
            <a:avLst/>
          </a:prstGeom>
        </p:spPr>
      </p:pic>
      <p:pic>
        <p:nvPicPr>
          <p:cNvPr id="5" name="Picture 4" descr="A person smiling at the camera&#10;&#10;Description generated with very high confidence">
            <a:extLst>
              <a:ext uri="{FF2B5EF4-FFF2-40B4-BE49-F238E27FC236}">
                <a16:creationId xmlns:a16="http://schemas.microsoft.com/office/drawing/2014/main" id="{2F48BCC2-229E-4FBC-8D7C-D7376102A148}"/>
              </a:ext>
            </a:extLst>
          </p:cNvPr>
          <p:cNvPicPr>
            <a:picLocks noChangeAspect="1"/>
          </p:cNvPicPr>
          <p:nvPr/>
        </p:nvPicPr>
        <p:blipFill>
          <a:blip r:embed="rId4"/>
          <a:stretch>
            <a:fillRect/>
          </a:stretch>
        </p:blipFill>
        <p:spPr>
          <a:xfrm>
            <a:off x="3098834" y="2010551"/>
            <a:ext cx="2641944" cy="2836897"/>
          </a:xfrm>
          <a:prstGeom prst="rect">
            <a:avLst/>
          </a:prstGeom>
          <a:ln w="38100">
            <a:solidFill>
              <a:schemeClr val="bg2"/>
            </a:solidFill>
          </a:ln>
        </p:spPr>
      </p:pic>
    </p:spTree>
    <p:extLst>
      <p:ext uri="{BB962C8B-B14F-4D97-AF65-F5344CB8AC3E}">
        <p14:creationId xmlns:p14="http://schemas.microsoft.com/office/powerpoint/2010/main" val="2382212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rawing of a cartoon character&#10;&#10;Description generated with high confidence">
            <a:extLst>
              <a:ext uri="{FF2B5EF4-FFF2-40B4-BE49-F238E27FC236}">
                <a16:creationId xmlns:a16="http://schemas.microsoft.com/office/drawing/2014/main" id="{283A8D12-36C1-4B6C-B412-33A1919E460E}"/>
              </a:ext>
            </a:extLst>
          </p:cNvPr>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489635" y="2176101"/>
            <a:ext cx="5805755" cy="3334386"/>
          </a:xfrm>
        </p:spPr>
      </p:pic>
      <p:pic>
        <p:nvPicPr>
          <p:cNvPr id="4" name="Picture 3" descr="A picture containing clipart&#10;&#10;Description generated with very high confidence">
            <a:extLst>
              <a:ext uri="{FF2B5EF4-FFF2-40B4-BE49-F238E27FC236}">
                <a16:creationId xmlns:a16="http://schemas.microsoft.com/office/drawing/2014/main" id="{7CFDE79E-4935-4967-A874-7205814C27A7}"/>
              </a:ext>
            </a:extLst>
          </p:cNvPr>
          <p:cNvPicPr>
            <a:picLocks noChangeAspect="1"/>
          </p:cNvPicPr>
          <p:nvPr/>
        </p:nvPicPr>
        <p:blipFill>
          <a:blip r:embed="rId4">
            <a:clrChange>
              <a:clrFrom>
                <a:srgbClr val="FEFEFE"/>
              </a:clrFrom>
              <a:clrTo>
                <a:srgbClr val="FEFEFE">
                  <a:alpha val="0"/>
                </a:srgbClr>
              </a:clrTo>
            </a:clrChange>
          </a:blip>
          <a:stretch>
            <a:fillRect/>
          </a:stretch>
        </p:blipFill>
        <p:spPr>
          <a:xfrm>
            <a:off x="628650" y="327242"/>
            <a:ext cx="7826153" cy="1173120"/>
          </a:xfrm>
          <a:prstGeom prst="rect">
            <a:avLst/>
          </a:prstGeom>
        </p:spPr>
      </p:pic>
    </p:spTree>
    <p:extLst>
      <p:ext uri="{BB962C8B-B14F-4D97-AF65-F5344CB8AC3E}">
        <p14:creationId xmlns:p14="http://schemas.microsoft.com/office/powerpoint/2010/main" val="82655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404C-8C51-4AF3-8126-8DC3B3D757F7}"/>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9C53AF44-60C2-4A0E-B8B1-43AEB5444DDF}"/>
              </a:ext>
            </a:extLst>
          </p:cNvPr>
          <p:cNvSpPr>
            <a:spLocks noGrp="1"/>
          </p:cNvSpPr>
          <p:nvPr>
            <p:ph idx="1"/>
          </p:nvPr>
        </p:nvSpPr>
        <p:spPr>
          <a:xfrm>
            <a:off x="0" y="2002055"/>
            <a:ext cx="9144000" cy="4174908"/>
          </a:xfrm>
        </p:spPr>
        <p:txBody>
          <a:bodyPr/>
          <a:lstStyle/>
          <a:p>
            <a:pPr marL="0" indent="0" algn="ctr">
              <a:buNone/>
            </a:pPr>
            <a:r>
              <a:rPr lang="en-US" sz="3600" b="1" dirty="0">
                <a:solidFill>
                  <a:schemeClr val="tx1"/>
                </a:solidFill>
                <a:latin typeface="Calibri" panose="020F0502020204030204" pitchFamily="34" charset="0"/>
              </a:rPr>
              <a:t>Additional resources for this session are available at </a:t>
            </a:r>
            <a:r>
              <a:rPr lang="en-US" b="1" dirty="0">
                <a:solidFill>
                  <a:schemeClr val="tx1"/>
                </a:solidFill>
                <a:latin typeface="Calibri" panose="020F0502020204030204" pitchFamily="34" charset="0"/>
              </a:rPr>
              <a:t>	</a:t>
            </a:r>
          </a:p>
          <a:p>
            <a:pPr marL="0" indent="0" algn="ctr">
              <a:buNone/>
            </a:pPr>
            <a:endParaRPr lang="en-US" b="1" dirty="0">
              <a:solidFill>
                <a:schemeClr val="tx1"/>
              </a:solidFill>
              <a:latin typeface="Calibri" panose="020F0502020204030204" pitchFamily="34" charset="0"/>
              <a:hlinkClick r:id="rId3"/>
            </a:endParaRPr>
          </a:p>
          <a:p>
            <a:pPr marL="0" indent="0" algn="ctr">
              <a:buNone/>
            </a:pPr>
            <a:r>
              <a:rPr lang="en-US" b="1" dirty="0">
                <a:solidFill>
                  <a:schemeClr val="tx1"/>
                </a:solidFill>
                <a:latin typeface="Calibri" panose="020F0502020204030204" pitchFamily="34" charset="0"/>
                <a:hlinkClick r:id="rId3"/>
              </a:rPr>
              <a:t>www.nami.org/asktheexpert</a:t>
            </a:r>
            <a:r>
              <a:rPr lang="en-US" b="1" dirty="0">
                <a:solidFill>
                  <a:schemeClr val="tx1"/>
                </a:solidFill>
                <a:latin typeface="Calibri" panose="020F0502020204030204" pitchFamily="34" charset="0"/>
              </a:rPr>
              <a:t> </a:t>
            </a:r>
          </a:p>
          <a:p>
            <a:pPr marL="0" indent="0">
              <a:buNone/>
            </a:pPr>
            <a:endParaRPr lang="en-US" dirty="0"/>
          </a:p>
          <a:p>
            <a:pPr marL="0" indent="0" algn="ctr">
              <a:buNone/>
            </a:pPr>
            <a:r>
              <a:rPr lang="en-US" i="1" dirty="0">
                <a:solidFill>
                  <a:schemeClr val="tx1"/>
                </a:solidFill>
                <a:latin typeface="Calibri" panose="020F0502020204030204" pitchFamily="34" charset="0"/>
              </a:rPr>
              <a:t>Please complete the session evaluation prior to</a:t>
            </a:r>
          </a:p>
          <a:p>
            <a:pPr marL="0" indent="0" algn="ctr">
              <a:buNone/>
            </a:pPr>
            <a:r>
              <a:rPr lang="en-US" i="1" dirty="0">
                <a:solidFill>
                  <a:schemeClr val="tx1"/>
                </a:solidFill>
                <a:latin typeface="Calibri" panose="020F0502020204030204" pitchFamily="34" charset="0"/>
              </a:rPr>
              <a:t> downloading the resources </a:t>
            </a:r>
          </a:p>
        </p:txBody>
      </p:sp>
      <p:pic>
        <p:nvPicPr>
          <p:cNvPr id="4" name="Picture 3" descr="A picture containing clipart&#10;&#10;Description generated with very high confidence">
            <a:extLst>
              <a:ext uri="{FF2B5EF4-FFF2-40B4-BE49-F238E27FC236}">
                <a16:creationId xmlns:a16="http://schemas.microsoft.com/office/drawing/2014/main" id="{5D116419-5C8E-4EEA-95F5-9A57467525E6}"/>
              </a:ext>
            </a:extLst>
          </p:cNvPr>
          <p:cNvPicPr>
            <a:picLocks noChangeAspect="1"/>
          </p:cNvPicPr>
          <p:nvPr/>
        </p:nvPicPr>
        <p:blipFill>
          <a:blip r:embed="rId4">
            <a:clrChange>
              <a:clrFrom>
                <a:srgbClr val="FEFEFE"/>
              </a:clrFrom>
              <a:clrTo>
                <a:srgbClr val="FEFEFE">
                  <a:alpha val="0"/>
                </a:srgbClr>
              </a:clrTo>
            </a:clrChange>
          </a:blip>
          <a:stretch>
            <a:fillRect/>
          </a:stretch>
        </p:blipFill>
        <p:spPr>
          <a:xfrm>
            <a:off x="628650" y="327242"/>
            <a:ext cx="7826153" cy="1173120"/>
          </a:xfrm>
          <a:prstGeom prst="rect">
            <a:avLst/>
          </a:prstGeom>
        </p:spPr>
      </p:pic>
    </p:spTree>
    <p:extLst>
      <p:ext uri="{BB962C8B-B14F-4D97-AF65-F5344CB8AC3E}">
        <p14:creationId xmlns:p14="http://schemas.microsoft.com/office/powerpoint/2010/main" val="2718533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8C10A-BD75-4FA6-987F-5D3CB960A894}"/>
              </a:ext>
            </a:extLst>
          </p:cNvPr>
          <p:cNvSpPr>
            <a:spLocks noGrp="1"/>
          </p:cNvSpPr>
          <p:nvPr>
            <p:ph type="title"/>
          </p:nvPr>
        </p:nvSpPr>
        <p:spPr/>
        <p:txBody>
          <a:bodyPr>
            <a:normAutofit/>
          </a:bodyPr>
          <a:lstStyle/>
          <a:p>
            <a:br>
              <a:rPr lang="en-US" sz="2500" b="1" dirty="0">
                <a:latin typeface="Calibri" panose="020F0502020204030204" pitchFamily="34" charset="0"/>
              </a:rPr>
            </a:br>
            <a:r>
              <a:rPr lang="en-US" sz="2500" b="1" dirty="0">
                <a:latin typeface="Calibri" panose="020F0502020204030204" pitchFamily="34" charset="0"/>
              </a:rPr>
              <a:t>  </a:t>
            </a:r>
          </a:p>
        </p:txBody>
      </p:sp>
      <p:sp>
        <p:nvSpPr>
          <p:cNvPr id="3" name="Content Placeholder 2">
            <a:extLst>
              <a:ext uri="{FF2B5EF4-FFF2-40B4-BE49-F238E27FC236}">
                <a16:creationId xmlns:a16="http://schemas.microsoft.com/office/drawing/2014/main" id="{A4E7BDBF-03C2-4FAC-B954-65E56C35D0DF}"/>
              </a:ext>
            </a:extLst>
          </p:cNvPr>
          <p:cNvSpPr>
            <a:spLocks noGrp="1"/>
          </p:cNvSpPr>
          <p:nvPr>
            <p:ph idx="1"/>
          </p:nvPr>
        </p:nvSpPr>
        <p:spPr>
          <a:xfrm>
            <a:off x="1317847" y="2664836"/>
            <a:ext cx="7826153" cy="4174908"/>
          </a:xfrm>
        </p:spPr>
        <p:txBody>
          <a:bodyPr>
            <a:normAutofit lnSpcReduction="10000"/>
          </a:bodyPr>
          <a:lstStyle/>
          <a:p>
            <a:pPr marL="0" indent="0">
              <a:buNone/>
            </a:pPr>
            <a:r>
              <a:rPr lang="en-US" b="1" dirty="0">
                <a:solidFill>
                  <a:schemeClr val="tx1"/>
                </a:solidFill>
                <a:latin typeface="Calibri" panose="020F0502020204030204" pitchFamily="34" charset="0"/>
              </a:rPr>
              <a:t>Thursday, September 13 4:00 – 5:30 ET</a:t>
            </a:r>
          </a:p>
          <a:p>
            <a:pPr marL="0" indent="0">
              <a:buNone/>
            </a:pPr>
            <a:r>
              <a:rPr lang="en-US" b="1" dirty="0">
                <a:solidFill>
                  <a:schemeClr val="tx1"/>
                </a:solidFill>
                <a:latin typeface="Calibri" panose="020F0502020204030204" pitchFamily="34" charset="0"/>
              </a:rPr>
              <a:t>	Cultural Competence in Psychiatry </a:t>
            </a:r>
          </a:p>
          <a:p>
            <a:pPr marL="0" indent="0">
              <a:buNone/>
            </a:pPr>
            <a:r>
              <a:rPr lang="en-US" b="1" dirty="0">
                <a:solidFill>
                  <a:schemeClr val="tx1"/>
                </a:solidFill>
                <a:latin typeface="Calibri" panose="020F0502020204030204" pitchFamily="34" charset="0"/>
              </a:rPr>
              <a:t>	Dr. Maxey Gordon</a:t>
            </a:r>
          </a:p>
          <a:p>
            <a:pPr marL="0" indent="0">
              <a:buNone/>
            </a:pPr>
            <a:endParaRPr lang="en-US" b="1" dirty="0">
              <a:solidFill>
                <a:schemeClr val="tx1"/>
              </a:solidFill>
              <a:latin typeface="Calibri" panose="020F0502020204030204" pitchFamily="34" charset="0"/>
            </a:endParaRPr>
          </a:p>
          <a:p>
            <a:pPr marL="0" indent="0">
              <a:buNone/>
            </a:pPr>
            <a:r>
              <a:rPr lang="en-US" b="1" dirty="0">
                <a:solidFill>
                  <a:schemeClr val="tx1"/>
                </a:solidFill>
                <a:latin typeface="Calibri" panose="020F0502020204030204" pitchFamily="34" charset="0"/>
              </a:rPr>
              <a:t>Thursday, November 15 4:00 – 5:30 ET</a:t>
            </a:r>
          </a:p>
          <a:p>
            <a:pPr marL="0" indent="0">
              <a:buNone/>
            </a:pPr>
            <a:r>
              <a:rPr lang="en-US" b="1" dirty="0">
                <a:solidFill>
                  <a:schemeClr val="tx1"/>
                </a:solidFill>
                <a:latin typeface="Calibri" panose="020F0502020204030204" pitchFamily="34" charset="0"/>
              </a:rPr>
              <a:t>	Tips for Mental Health Caregivers </a:t>
            </a:r>
          </a:p>
          <a:p>
            <a:pPr marL="0" indent="0">
              <a:buNone/>
            </a:pPr>
            <a:r>
              <a:rPr lang="en-US" b="1" dirty="0">
                <a:solidFill>
                  <a:schemeClr val="tx1"/>
                </a:solidFill>
                <a:latin typeface="Calibri" panose="020F0502020204030204" pitchFamily="34" charset="0"/>
              </a:rPr>
              <a:t>	Grace Whiting, National Alliance on 	Caregiving</a:t>
            </a:r>
          </a:p>
          <a:p>
            <a:pPr marL="0" indent="0">
              <a:buNone/>
            </a:pPr>
            <a:r>
              <a:rPr lang="en-US" b="1" dirty="0">
                <a:solidFill>
                  <a:schemeClr val="tx1"/>
                </a:solidFill>
                <a:latin typeface="Calibri" panose="020F0502020204030204" pitchFamily="34" charset="0"/>
              </a:rPr>
              <a:t>	Sita Diehl  </a:t>
            </a:r>
          </a:p>
        </p:txBody>
      </p:sp>
      <p:pic>
        <p:nvPicPr>
          <p:cNvPr id="4" name="Picture 3" descr="A picture containing clipart&#10;&#10;Description generated with very high confidence">
            <a:extLst>
              <a:ext uri="{FF2B5EF4-FFF2-40B4-BE49-F238E27FC236}">
                <a16:creationId xmlns:a16="http://schemas.microsoft.com/office/drawing/2014/main" id="{E74A3C46-4AA3-4316-A7AF-2A38C33FDEC0}"/>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628650" y="327242"/>
            <a:ext cx="7826153" cy="1173120"/>
          </a:xfrm>
          <a:prstGeom prst="rect">
            <a:avLst/>
          </a:prstGeom>
        </p:spPr>
      </p:pic>
      <p:pic>
        <p:nvPicPr>
          <p:cNvPr id="6" name="Picture 5">
            <a:extLst>
              <a:ext uri="{FF2B5EF4-FFF2-40B4-BE49-F238E27FC236}">
                <a16:creationId xmlns:a16="http://schemas.microsoft.com/office/drawing/2014/main" id="{5814355D-FCE3-4714-A4E2-BC3170F2A2A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0" y="1149524"/>
            <a:ext cx="3267075" cy="1400175"/>
          </a:xfrm>
          <a:prstGeom prst="rect">
            <a:avLst/>
          </a:prstGeom>
        </p:spPr>
      </p:pic>
    </p:spTree>
    <p:extLst>
      <p:ext uri="{BB962C8B-B14F-4D97-AF65-F5344CB8AC3E}">
        <p14:creationId xmlns:p14="http://schemas.microsoft.com/office/powerpoint/2010/main" val="670918958"/>
      </p:ext>
    </p:extLst>
  </p:cSld>
  <p:clrMapOvr>
    <a:masterClrMapping/>
  </p:clrMapOvr>
</p:sld>
</file>

<file path=ppt/theme/theme1.xml><?xml version="1.0" encoding="utf-8"?>
<a:theme xmlns:a="http://schemas.openxmlformats.org/drawingml/2006/main" name="Office Theme">
  <a:themeElements>
    <a:clrScheme name="Convention">
      <a:dk1>
        <a:srgbClr val="799900"/>
      </a:dk1>
      <a:lt1>
        <a:srgbClr val="0099A8"/>
      </a:lt1>
      <a:dk2>
        <a:srgbClr val="0E2654"/>
      </a:dk2>
      <a:lt2>
        <a:srgbClr val="D8D8D8"/>
      </a:lt2>
      <a:accent1>
        <a:srgbClr val="6CAAE3"/>
      </a:accent1>
      <a:accent2>
        <a:srgbClr val="ED7D31"/>
      </a:accent2>
      <a:accent3>
        <a:srgbClr val="A5A5A5"/>
      </a:accent3>
      <a:accent4>
        <a:srgbClr val="FFC000"/>
      </a:accent4>
      <a:accent5>
        <a:srgbClr val="0099A8"/>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C6C49FA940A4AB5E323D4F767A146" ma:contentTypeVersion="7" ma:contentTypeDescription="Create a new document." ma:contentTypeScope="" ma:versionID="d03dfb4d8199500ebd5f836ded2a2452">
  <xsd:schema xmlns:xsd="http://www.w3.org/2001/XMLSchema" xmlns:xs="http://www.w3.org/2001/XMLSchema" xmlns:p="http://schemas.microsoft.com/office/2006/metadata/properties" xmlns:ns2="75fdee5e-9ffc-4f4d-944b-bb63883d4533" xmlns:ns3="6b694231-5b22-4d0c-a057-b54df0f9f0fa" targetNamespace="http://schemas.microsoft.com/office/2006/metadata/properties" ma:root="true" ma:fieldsID="9c5b74f43eb85efb84bdcaf7f6ec1375" ns2:_="" ns3:_="">
    <xsd:import namespace="75fdee5e-9ffc-4f4d-944b-bb63883d4533"/>
    <xsd:import namespace="6b694231-5b22-4d0c-a057-b54df0f9f0f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fdee5e-9ffc-4f4d-944b-bb63883d453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694231-5b22-4d0c-a057-b54df0f9f0fa"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C14C94-3828-44D3-A73E-C8F12CD0F7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fdee5e-9ffc-4f4d-944b-bb63883d4533"/>
    <ds:schemaRef ds:uri="6b694231-5b22-4d0c-a057-b54df0f9f0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59F04F-17E6-4872-8461-B4AD6C8FE02E}">
  <ds:schemaRefs>
    <ds:schemaRef ds:uri="http://schemas.microsoft.com/sharepoint/v3/contenttype/forms"/>
  </ds:schemaRefs>
</ds:datastoreItem>
</file>

<file path=customXml/itemProps3.xml><?xml version="1.0" encoding="utf-8"?>
<ds:datastoreItem xmlns:ds="http://schemas.openxmlformats.org/officeDocument/2006/customXml" ds:itemID="{B4989A44-0F50-486E-898C-67EA59E3571E}">
  <ds:schemaRefs>
    <ds:schemaRef ds:uri="http://purl.org/dc/dcmitype/"/>
    <ds:schemaRef ds:uri="http://schemas.microsoft.com/office/2006/metadata/properties"/>
    <ds:schemaRef ds:uri="75fdee5e-9ffc-4f4d-944b-bb63883d4533"/>
    <ds:schemaRef ds:uri="http://purl.org/dc/terms/"/>
    <ds:schemaRef ds:uri="http://schemas.openxmlformats.org/package/2006/metadata/core-properties"/>
    <ds:schemaRef ds:uri="http://www.w3.org/XML/1998/namespace"/>
    <ds:schemaRef ds:uri="http://purl.org/dc/elements/1.1/"/>
    <ds:schemaRef ds:uri="http://schemas.microsoft.com/office/2006/documentManagement/types"/>
    <ds:schemaRef ds:uri="http://schemas.microsoft.com/office/infopath/2007/PartnerControls"/>
    <ds:schemaRef ds:uri="6b694231-5b22-4d0c-a057-b54df0f9f0fa"/>
  </ds:schemaRefs>
</ds:datastoreItem>
</file>

<file path=docProps/app.xml><?xml version="1.0" encoding="utf-8"?>
<Properties xmlns="http://schemas.openxmlformats.org/officeDocument/2006/extended-properties" xmlns:vt="http://schemas.openxmlformats.org/officeDocument/2006/docPropsVTypes">
  <Template/>
  <TotalTime>267</TotalTime>
  <Words>495</Words>
  <Application>Microsoft Office PowerPoint</Application>
  <PresentationFormat>On-screen Show (4:3)</PresentationFormat>
  <Paragraphs>139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     LIVE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Lemon</dc:creator>
  <cp:lastModifiedBy>Teri Brister</cp:lastModifiedBy>
  <cp:revision>28</cp:revision>
  <dcterms:created xsi:type="dcterms:W3CDTF">2016-04-19T21:18:15Z</dcterms:created>
  <dcterms:modified xsi:type="dcterms:W3CDTF">2018-06-15T16:52:35Z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0x010100B23C6C49FA940A4AB5E323D4F767A146</vt:lpwstr>
  </property>
</Properties>
</file>