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9" r:id="rId5"/>
    <p:sldMasterId id="2147483681" r:id="rId6"/>
  </p:sldMasterIdLst>
  <p:notesMasterIdLst>
    <p:notesMasterId r:id="rId59"/>
  </p:notesMasterIdLst>
  <p:sldIdLst>
    <p:sldId id="403" r:id="rId7"/>
    <p:sldId id="395" r:id="rId8"/>
    <p:sldId id="299" r:id="rId9"/>
    <p:sldId id="404" r:id="rId10"/>
    <p:sldId id="304" r:id="rId11"/>
    <p:sldId id="307" r:id="rId12"/>
    <p:sldId id="315" r:id="rId13"/>
    <p:sldId id="310" r:id="rId14"/>
    <p:sldId id="402" r:id="rId15"/>
    <p:sldId id="394" r:id="rId16"/>
    <p:sldId id="390" r:id="rId17"/>
    <p:sldId id="397" r:id="rId18"/>
    <p:sldId id="398" r:id="rId19"/>
    <p:sldId id="399" r:id="rId20"/>
    <p:sldId id="400" r:id="rId21"/>
    <p:sldId id="328" r:id="rId22"/>
    <p:sldId id="377" r:id="rId23"/>
    <p:sldId id="329" r:id="rId24"/>
    <p:sldId id="327" r:id="rId25"/>
    <p:sldId id="323" r:id="rId26"/>
    <p:sldId id="352" r:id="rId27"/>
    <p:sldId id="330" r:id="rId28"/>
    <p:sldId id="331" r:id="rId29"/>
    <p:sldId id="335" r:id="rId30"/>
    <p:sldId id="387" r:id="rId31"/>
    <p:sldId id="324" r:id="rId32"/>
    <p:sldId id="333" r:id="rId33"/>
    <p:sldId id="334" r:id="rId34"/>
    <p:sldId id="396" r:id="rId35"/>
    <p:sldId id="391" r:id="rId36"/>
    <p:sldId id="392" r:id="rId37"/>
    <p:sldId id="393" r:id="rId38"/>
    <p:sldId id="339" r:id="rId39"/>
    <p:sldId id="336" r:id="rId40"/>
    <p:sldId id="342" r:id="rId41"/>
    <p:sldId id="346" r:id="rId42"/>
    <p:sldId id="347" r:id="rId43"/>
    <p:sldId id="345" r:id="rId44"/>
    <p:sldId id="343" r:id="rId45"/>
    <p:sldId id="380" r:id="rId46"/>
    <p:sldId id="341" r:id="rId47"/>
    <p:sldId id="344" r:id="rId48"/>
    <p:sldId id="386" r:id="rId49"/>
    <p:sldId id="381" r:id="rId50"/>
    <p:sldId id="385" r:id="rId51"/>
    <p:sldId id="350" r:id="rId52"/>
    <p:sldId id="388" r:id="rId53"/>
    <p:sldId id="376" r:id="rId54"/>
    <p:sldId id="375" r:id="rId55"/>
    <p:sldId id="259" r:id="rId56"/>
    <p:sldId id="261" r:id="rId57"/>
    <p:sldId id="260"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07" autoAdjust="0"/>
    <p:restoredTop sz="93508" autoAdjust="0"/>
  </p:normalViewPr>
  <p:slideViewPr>
    <p:cSldViewPr snapToGrid="0">
      <p:cViewPr varScale="1">
        <p:scale>
          <a:sx n="107" d="100"/>
          <a:sy n="107" d="100"/>
        </p:scale>
        <p:origin x="570" y="102"/>
      </p:cViewPr>
      <p:guideLst/>
    </p:cSldViewPr>
  </p:slideViewPr>
  <p:outlineViewPr>
    <p:cViewPr>
      <p:scale>
        <a:sx n="33" d="100"/>
        <a:sy n="33" d="100"/>
      </p:scale>
      <p:origin x="0" y="-276"/>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9" d="100"/>
          <a:sy n="49" d="100"/>
        </p:scale>
        <p:origin x="2733" y="3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C4F09C-6454-47BC-B46E-FF6D89544915}" type="datetimeFigureOut">
              <a:rPr lang="en-US" smtClean="0"/>
              <a:t>9/10/2018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6061FB-4B63-431E-86B6-107A7EB2AFA0}" type="slidenum">
              <a:rPr lang="en-US" smtClean="0"/>
              <a:t>‹#›</a:t>
            </a:fld>
            <a:endParaRPr lang="en-US"/>
          </a:p>
        </p:txBody>
      </p:sp>
    </p:spTree>
    <p:extLst>
      <p:ext uri="{BB962C8B-B14F-4D97-AF65-F5344CB8AC3E}">
        <p14:creationId xmlns:p14="http://schemas.microsoft.com/office/powerpoint/2010/main" val="3602992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Elise Padilla MSW, MBA is the Director of the STAR Center, a NAMI program, offering Technical Assistance focused on Youth Leadership as well as Peer Advocacy and Organizational Development. She identifies as a peer in recovery who has been an advocate focusing on systemic change, leadership development and believes that lived experience can greatly benefit service delivery and research. Mrs. Padilla received her bachelor’s degree in Criminology/Sociology from the University of New Mexico and her Masters of Social Work- Leadership &amp; Administration and Masters of Business Administration from New Mexico Highlands University in 2017. In her professional career she has worked in evaluation research, organizational development and direct service delivery, with an emphasis on cultural competence and cultural humility.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5B2BC7-E907-468D-BE4A-287397053C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126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23F96C-3EAA-4F71-9029-D4575A0A4573}" type="slidenum">
              <a:rPr lang="en-US" smtClean="0"/>
              <a:t>‹#›</a:t>
            </a:fld>
            <a:endParaRPr lang="en-US" dirty="0"/>
          </a:p>
        </p:txBody>
      </p:sp>
    </p:spTree>
    <p:extLst>
      <p:ext uri="{BB962C8B-B14F-4D97-AF65-F5344CB8AC3E}">
        <p14:creationId xmlns:p14="http://schemas.microsoft.com/office/powerpoint/2010/main" val="691820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23F96C-3EAA-4F71-9029-D4575A0A4573}" type="slidenum">
              <a:rPr lang="en-US" smtClean="0"/>
              <a:t>‹#›</a:t>
            </a:fld>
            <a:endParaRPr lang="en-US" dirty="0"/>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55705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23F96C-3EAA-4F71-9029-D4575A0A4573}" type="slidenum">
              <a:rPr lang="en-US" smtClean="0"/>
              <a:t>‹#›</a:t>
            </a:fld>
            <a:endParaRPr lang="en-US" dirty="0"/>
          </a:p>
        </p:txBody>
      </p:sp>
    </p:spTree>
    <p:extLst>
      <p:ext uri="{BB962C8B-B14F-4D97-AF65-F5344CB8AC3E}">
        <p14:creationId xmlns:p14="http://schemas.microsoft.com/office/powerpoint/2010/main" val="3809443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23F96C-3EAA-4F71-9029-D4575A0A4573}" type="slidenum">
              <a:rPr lang="en-US" smtClean="0"/>
              <a:t>‹#›</a:t>
            </a:fld>
            <a:endParaRPr lang="en-US" dirty="0"/>
          </a:p>
        </p:txBody>
      </p:sp>
      <p:sp>
        <p:nvSpPr>
          <p:cNvPr id="9" name="Content Placeholder 8"/>
          <p:cNvSpPr>
            <a:spLocks noGrp="1"/>
          </p:cNvSpPr>
          <p:nvPr>
            <p:ph sz="quarter" idx="13"/>
          </p:nvPr>
        </p:nvSpPr>
        <p:spPr>
          <a:xfrm>
            <a:off x="902207" y="2679192"/>
            <a:ext cx="5096256" cy="3447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983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623F96C-3EAA-4F71-9029-D4575A0A4573}" type="slidenum">
              <a:rPr lang="en-US" smtClean="0"/>
              <a:t>‹#›</a:t>
            </a:fld>
            <a:endParaRPr lang="en-US" dirty="0"/>
          </a:p>
        </p:txBody>
      </p:sp>
    </p:spTree>
    <p:extLst>
      <p:ext uri="{BB962C8B-B14F-4D97-AF65-F5344CB8AC3E}">
        <p14:creationId xmlns:p14="http://schemas.microsoft.com/office/powerpoint/2010/main" val="24701720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623F96C-3EAA-4F71-9029-D4575A0A4573}" type="slidenum">
              <a:rPr lang="en-US" smtClean="0"/>
              <a:t>‹#›</a:t>
            </a:fld>
            <a:endParaRPr lang="en-US" dirty="0"/>
          </a:p>
        </p:txBody>
      </p:sp>
    </p:spTree>
    <p:extLst>
      <p:ext uri="{BB962C8B-B14F-4D97-AF65-F5344CB8AC3E}">
        <p14:creationId xmlns:p14="http://schemas.microsoft.com/office/powerpoint/2010/main" val="40611330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grpSp>
      <p:sp>
        <p:nvSpPr>
          <p:cNvPr id="2" name="Date Placeholder 1"/>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623F96C-3EAA-4F71-9029-D4575A0A4573}" type="slidenum">
              <a:rPr lang="en-US" smtClean="0"/>
              <a:t>‹#›</a:t>
            </a:fld>
            <a:endParaRPr lang="en-US" dirty="0"/>
          </a:p>
        </p:txBody>
      </p:sp>
    </p:spTree>
    <p:extLst>
      <p:ext uri="{BB962C8B-B14F-4D97-AF65-F5344CB8AC3E}">
        <p14:creationId xmlns:p14="http://schemas.microsoft.com/office/powerpoint/2010/main" val="37943299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23F96C-3EAA-4F71-9029-D4575A0A4573}" type="slidenum">
              <a:rPr lang="en-US" smtClean="0"/>
              <a:t>‹#›</a:t>
            </a:fld>
            <a:endParaRPr lang="en-US" dirty="0"/>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0674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23F96C-3EAA-4F71-9029-D4575A0A4573}" type="slidenum">
              <a:rPr lang="en-US" smtClean="0"/>
              <a:t>‹#›</a:t>
            </a:fld>
            <a:endParaRPr lang="en-US" dirty="0"/>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1710556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23F96C-3EAA-4F71-9029-D4575A0A4573}" type="slidenum">
              <a:rPr lang="en-US" smtClean="0"/>
              <a:t>‹#›</a:t>
            </a:fld>
            <a:endParaRPr lang="en-US" dirty="0"/>
          </a:p>
        </p:txBody>
      </p:sp>
    </p:spTree>
    <p:extLst>
      <p:ext uri="{BB962C8B-B14F-4D97-AF65-F5344CB8AC3E}">
        <p14:creationId xmlns:p14="http://schemas.microsoft.com/office/powerpoint/2010/main" val="19415767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p:txBody>
          <a:bodyPr/>
          <a:lstStyle/>
          <a:p>
            <a:fld id="{9F54CA15-1239-4D8E-A2B9-849A1C6F23EE}" type="datetimeFigureOut">
              <a:rPr lang="en-US" smtClean="0"/>
              <a:t>9/10/2018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23F96C-3EAA-4F71-9029-D4575A0A4573}" type="slidenum">
              <a:rPr lang="en-US" smtClean="0"/>
              <a:t>‹#›</a:t>
            </a:fld>
            <a:endParaRPr lang="en-US" dirty="0"/>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2798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9D8C415-DA21-0E4E-9A0F-B8293199F9E2}"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27820050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8C415-DA21-0E4E-9A0F-B8293199F9E2}"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29607972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8C415-DA21-0E4E-9A0F-B8293199F9E2}"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760958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D8C415-DA21-0E4E-9A0F-B8293199F9E2}"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21782982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D8C415-DA21-0E4E-9A0F-B8293199F9E2}" type="datetimeFigureOut">
              <a:rPr lang="en-US" smtClean="0"/>
              <a:t>9/10/2018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16738573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766219"/>
            <a:ext cx="10515600"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F9D8C415-DA21-0E4E-9A0F-B8293199F9E2}" type="datetimeFigureOut">
              <a:rPr lang="en-US" smtClean="0"/>
              <a:t>9/10/2018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11925336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8C415-DA21-0E4E-9A0F-B8293199F9E2}" type="datetimeFigureOut">
              <a:rPr lang="en-US" smtClean="0"/>
              <a:t>9/10/2018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41708896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D8C415-DA21-0E4E-9A0F-B8293199F9E2}"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17916888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D8C415-DA21-0E4E-9A0F-B8293199F9E2}"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5130790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8C415-DA21-0E4E-9A0F-B8293199F9E2}"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2306397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8C415-DA21-0E4E-9A0F-B8293199F9E2}"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2785797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2.jp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9/10/2018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9F54CA15-1239-4D8E-A2B9-849A1C6F23EE}" type="datetimeFigureOut">
              <a:rPr lang="en-US" smtClean="0"/>
              <a:t>9/10/2018</a:t>
            </a:fld>
            <a:endParaRPr lang="en-US" dirty="0"/>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3623F96C-3EAA-4F71-9029-D4575A0A4573}" type="slidenum">
              <a:rPr lang="en-US" smtClean="0"/>
              <a:t>‹#›</a:t>
            </a:fld>
            <a:endParaRPr lang="en-US" dirty="0"/>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7964148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D8C415-DA21-0E4E-9A0F-B8293199F9E2}" type="datetimeFigureOut">
              <a:rPr lang="en-US" smtClean="0"/>
              <a:t>9/10/2018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81942-CD91-2840-9F54-7A3BEA637B13}" type="slidenum">
              <a:rPr lang="en-US" smtClean="0"/>
              <a:t>‹#›</a:t>
            </a:fld>
            <a:endParaRPr lang="en-US"/>
          </a:p>
        </p:txBody>
      </p:sp>
    </p:spTree>
    <p:extLst>
      <p:ext uri="{BB962C8B-B14F-4D97-AF65-F5344CB8AC3E}">
        <p14:creationId xmlns:p14="http://schemas.microsoft.com/office/powerpoint/2010/main" val="121678047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hyperlink" Target="https://www.ncbi.nlm.nih.gov/pmc/articles/PMC1948879/#R12" TargetMode="Externa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9.xml"/><Relationship Id="rId4" Type="http://schemas.openxmlformats.org/officeDocument/2006/relationships/image" Target="../media/image15.jp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0.xml"/><Relationship Id="rId1" Type="http://schemas.openxmlformats.org/officeDocument/2006/relationships/vmlDrawing" Target="../drawings/vmlDrawing1.vml"/><Relationship Id="rId4" Type="http://schemas.openxmlformats.org/officeDocument/2006/relationships/image" Target="../media/image16.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2449" y="514400"/>
            <a:ext cx="9927102" cy="2387600"/>
          </a:xfrm>
        </p:spPr>
        <p:txBody>
          <a:bodyPr>
            <a:normAutofit/>
          </a:bodyPr>
          <a:lstStyle/>
          <a:p>
            <a:r>
              <a:rPr lang="en-US" dirty="0"/>
              <a:t>Cultural Competence in Psychiatry </a:t>
            </a:r>
          </a:p>
        </p:txBody>
      </p:sp>
      <p:sp>
        <p:nvSpPr>
          <p:cNvPr id="3" name="Subtitle 2"/>
          <p:cNvSpPr>
            <a:spLocks noGrp="1"/>
          </p:cNvSpPr>
          <p:nvPr>
            <p:ph type="subTitle" idx="1"/>
          </p:nvPr>
        </p:nvSpPr>
        <p:spPr>
          <a:xfrm>
            <a:off x="1524000" y="3602037"/>
            <a:ext cx="9144000" cy="3009777"/>
          </a:xfrm>
        </p:spPr>
        <p:txBody>
          <a:bodyPr>
            <a:normAutofit/>
          </a:bodyPr>
          <a:lstStyle/>
          <a:p>
            <a:r>
              <a:rPr lang="en-US" dirty="0"/>
              <a:t>Presenter</a:t>
            </a:r>
          </a:p>
          <a:p>
            <a:endParaRPr lang="en-US" dirty="0"/>
          </a:p>
          <a:p>
            <a:r>
              <a:rPr lang="en-US" sz="4000" dirty="0"/>
              <a:t>Maxie L. Gordon, M.D., Psychiatrist</a:t>
            </a:r>
          </a:p>
          <a:p>
            <a:endParaRPr lang="en-US" dirty="0"/>
          </a:p>
          <a:p>
            <a:r>
              <a:rPr lang="en-US" dirty="0"/>
              <a:t>September 13, 2018 </a:t>
            </a:r>
          </a:p>
          <a:p>
            <a:endParaRPr lang="en-US" dirty="0"/>
          </a:p>
        </p:txBody>
      </p:sp>
    </p:spTree>
    <p:extLst>
      <p:ext uri="{BB962C8B-B14F-4D97-AF65-F5344CB8AC3E}">
        <p14:creationId xmlns:p14="http://schemas.microsoft.com/office/powerpoint/2010/main" val="1708017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8B533D-E541-495C-A325-0AAED9573392}"/>
              </a:ext>
            </a:extLst>
          </p:cNvPr>
          <p:cNvSpPr txBox="1"/>
          <p:nvPr/>
        </p:nvSpPr>
        <p:spPr>
          <a:xfrm>
            <a:off x="918661" y="743189"/>
            <a:ext cx="9368853" cy="4431983"/>
          </a:xfrm>
          <a:prstGeom prst="rect">
            <a:avLst/>
          </a:prstGeom>
          <a:noFill/>
        </p:spPr>
        <p:txBody>
          <a:bodyPr wrap="square" rtlCol="0">
            <a:spAutoFit/>
          </a:bodyPr>
          <a:lstStyle/>
          <a:p>
            <a:r>
              <a:rPr lang="en-US" sz="2400" dirty="0"/>
              <a:t>Internal Medicine </a:t>
            </a:r>
          </a:p>
          <a:p>
            <a:r>
              <a:rPr lang="en-US" sz="2400" dirty="0"/>
              <a:t>Psychiatric Medicine </a:t>
            </a:r>
          </a:p>
          <a:p>
            <a:r>
              <a:rPr lang="en-US" sz="2400" dirty="0"/>
              <a:t>Psychosomatic Medicine </a:t>
            </a:r>
          </a:p>
          <a:p>
            <a:endParaRPr lang="en-US" sz="2400" dirty="0"/>
          </a:p>
          <a:p>
            <a:r>
              <a:rPr lang="en-US" sz="2400" dirty="0"/>
              <a:t>Senior Psychiatrist </a:t>
            </a:r>
          </a:p>
          <a:p>
            <a:r>
              <a:rPr lang="en-US" sz="2400" dirty="0"/>
              <a:t>Clinical Associate Professor </a:t>
            </a:r>
          </a:p>
          <a:p>
            <a:r>
              <a:rPr lang="en-US" sz="2400" dirty="0"/>
              <a:t>University of Mississippi School of Medicine </a:t>
            </a:r>
          </a:p>
          <a:p>
            <a:endParaRPr lang="en-US" sz="2400" dirty="0"/>
          </a:p>
          <a:p>
            <a:r>
              <a:rPr lang="en-US" sz="2400" dirty="0"/>
              <a:t>Adjunct Professor William Carey College of Autopathic Medicine</a:t>
            </a:r>
          </a:p>
          <a:p>
            <a:r>
              <a:rPr lang="en-US" sz="2400" dirty="0"/>
              <a:t>President of Mississippi Psychiatric Association</a:t>
            </a:r>
          </a:p>
          <a:p>
            <a:r>
              <a:rPr lang="en-US" dirty="0"/>
              <a:t> </a:t>
            </a:r>
          </a:p>
        </p:txBody>
      </p:sp>
    </p:spTree>
    <p:extLst>
      <p:ext uri="{BB962C8B-B14F-4D97-AF65-F5344CB8AC3E}">
        <p14:creationId xmlns:p14="http://schemas.microsoft.com/office/powerpoint/2010/main" val="2495397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657D98-9E61-4988-8059-8909260E4E7F}"/>
              </a:ext>
            </a:extLst>
          </p:cNvPr>
          <p:cNvSpPr>
            <a:spLocks noGrp="1"/>
          </p:cNvSpPr>
          <p:nvPr>
            <p:ph type="title"/>
          </p:nvPr>
        </p:nvSpPr>
        <p:spPr/>
        <p:txBody>
          <a:bodyPr/>
          <a:lstStyle/>
          <a:p>
            <a:r>
              <a:rPr lang="en-US" dirty="0"/>
              <a:t>Cultural  Psychiatry</a:t>
            </a:r>
          </a:p>
        </p:txBody>
      </p:sp>
    </p:spTree>
    <p:extLst>
      <p:ext uri="{BB962C8B-B14F-4D97-AF65-F5344CB8AC3E}">
        <p14:creationId xmlns:p14="http://schemas.microsoft.com/office/powerpoint/2010/main" val="311777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CD270CE-9452-4EEB-9DC9-19191D574AA8}"/>
              </a:ext>
            </a:extLst>
          </p:cNvPr>
          <p:cNvSpPr>
            <a:spLocks noGrp="1"/>
          </p:cNvSpPr>
          <p:nvPr>
            <p:ph idx="1"/>
          </p:nvPr>
        </p:nvSpPr>
        <p:spPr>
          <a:xfrm>
            <a:off x="684212" y="685800"/>
            <a:ext cx="10996800" cy="4917141"/>
          </a:xfrm>
        </p:spPr>
        <p:txBody>
          <a:bodyPr/>
          <a:lstStyle/>
          <a:p>
            <a:pPr marL="0" indent="0">
              <a:buNone/>
            </a:pPr>
            <a:r>
              <a:rPr lang="en-US" sz="3200" b="1" dirty="0">
                <a:solidFill>
                  <a:schemeClr val="tx1"/>
                </a:solidFill>
              </a:rPr>
              <a:t>Objectives:</a:t>
            </a:r>
          </a:p>
          <a:p>
            <a:pPr marL="57150" indent="-342900">
              <a:buFont typeface="Arial" panose="020B0604020202020204" pitchFamily="34" charset="0"/>
              <a:buChar char="•"/>
            </a:pPr>
            <a:r>
              <a:rPr lang="en-US" sz="2400" dirty="0">
                <a:solidFill>
                  <a:schemeClr val="tx1"/>
                </a:solidFill>
              </a:rPr>
              <a:t>Discuss some history of psychiatry</a:t>
            </a:r>
          </a:p>
          <a:p>
            <a:pPr marL="57150" indent="-342900">
              <a:buFont typeface="Arial" panose="020B0604020202020204" pitchFamily="34" charset="0"/>
              <a:buChar char="•"/>
            </a:pPr>
            <a:r>
              <a:rPr lang="en-US" sz="2400" dirty="0">
                <a:solidFill>
                  <a:schemeClr val="tx1"/>
                </a:solidFill>
              </a:rPr>
              <a:t>Explore inequities in medical and psychiatric treatment in minority populations</a:t>
            </a:r>
          </a:p>
          <a:p>
            <a:pPr marL="57150" indent="-342900">
              <a:buFont typeface="Arial" panose="020B0604020202020204" pitchFamily="34" charset="0"/>
              <a:buChar char="•"/>
            </a:pPr>
            <a:r>
              <a:rPr lang="en-US" sz="2400" dirty="0">
                <a:solidFill>
                  <a:schemeClr val="tx1"/>
                </a:solidFill>
              </a:rPr>
              <a:t>Discuss veracious ethnic groups and their views regarding psychiatry and psychiatric medications </a:t>
            </a:r>
          </a:p>
        </p:txBody>
      </p:sp>
    </p:spTree>
    <p:extLst>
      <p:ext uri="{BB962C8B-B14F-4D97-AF65-F5344CB8AC3E}">
        <p14:creationId xmlns:p14="http://schemas.microsoft.com/office/powerpoint/2010/main" val="2812353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076F-E2FF-4090-A237-16311F50F7F5}"/>
              </a:ext>
            </a:extLst>
          </p:cNvPr>
          <p:cNvSpPr>
            <a:spLocks noGrp="1"/>
          </p:cNvSpPr>
          <p:nvPr>
            <p:ph type="title"/>
          </p:nvPr>
        </p:nvSpPr>
        <p:spPr>
          <a:xfrm>
            <a:off x="167780" y="-687897"/>
            <a:ext cx="10452682" cy="6713943"/>
          </a:xfrm>
        </p:spPr>
        <p:txBody>
          <a:bodyPr>
            <a:normAutofit/>
          </a:bodyPr>
          <a:lstStyle/>
          <a:p>
            <a:pPr algn="ctr"/>
            <a:r>
              <a:rPr lang="en-US" sz="6600" dirty="0"/>
              <a:t>Discuss barriers to treatment  </a:t>
            </a:r>
            <a:br>
              <a:rPr lang="en-US" sz="6600" dirty="0"/>
            </a:br>
            <a:r>
              <a:rPr lang="en-US" sz="6600" dirty="0"/>
              <a:t>Explore options and solutions</a:t>
            </a:r>
          </a:p>
        </p:txBody>
      </p:sp>
    </p:spTree>
    <p:extLst>
      <p:ext uri="{BB962C8B-B14F-4D97-AF65-F5344CB8AC3E}">
        <p14:creationId xmlns:p14="http://schemas.microsoft.com/office/powerpoint/2010/main" val="327138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8DDB1-E14A-4D6E-A58A-125033183CAF}"/>
              </a:ext>
            </a:extLst>
          </p:cNvPr>
          <p:cNvSpPr>
            <a:spLocks noGrp="1"/>
          </p:cNvSpPr>
          <p:nvPr>
            <p:ph type="title"/>
          </p:nvPr>
        </p:nvSpPr>
        <p:spPr>
          <a:xfrm>
            <a:off x="919103" y="1125756"/>
            <a:ext cx="8534401" cy="2632512"/>
          </a:xfrm>
        </p:spPr>
        <p:txBody>
          <a:bodyPr>
            <a:normAutofit/>
          </a:bodyPr>
          <a:lstStyle/>
          <a:p>
            <a:pPr algn="ctr"/>
            <a:r>
              <a:rPr lang="en-US" sz="8000" dirty="0"/>
              <a:t>How it began..</a:t>
            </a:r>
          </a:p>
        </p:txBody>
      </p:sp>
    </p:spTree>
    <p:extLst>
      <p:ext uri="{BB962C8B-B14F-4D97-AF65-F5344CB8AC3E}">
        <p14:creationId xmlns:p14="http://schemas.microsoft.com/office/powerpoint/2010/main" val="1858430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3811-4D83-4DF8-B3D5-FFDE35328A88}"/>
              </a:ext>
            </a:extLst>
          </p:cNvPr>
          <p:cNvSpPr>
            <a:spLocks noGrp="1"/>
          </p:cNvSpPr>
          <p:nvPr>
            <p:ph type="title"/>
          </p:nvPr>
        </p:nvSpPr>
        <p:spPr>
          <a:xfrm>
            <a:off x="684212" y="4487332"/>
            <a:ext cx="9402468" cy="1507067"/>
          </a:xfrm>
        </p:spPr>
        <p:txBody>
          <a:bodyPr/>
          <a:lstStyle/>
          <a:p>
            <a:r>
              <a:rPr lang="en-US" dirty="0"/>
              <a:t>Cherry Hospital in Goldsboro, NC</a:t>
            </a:r>
          </a:p>
        </p:txBody>
      </p:sp>
      <p:pic>
        <p:nvPicPr>
          <p:cNvPr id="5" name="Content Placeholder 4" descr="A sign on the side of a building&#10;&#10;Description generated with very high confidence">
            <a:extLst>
              <a:ext uri="{FF2B5EF4-FFF2-40B4-BE49-F238E27FC236}">
                <a16:creationId xmlns:a16="http://schemas.microsoft.com/office/drawing/2014/main" id="{1132B991-06B3-43FE-AC28-70C9A127B6FE}"/>
              </a:ext>
            </a:extLst>
          </p:cNvPr>
          <p:cNvPicPr>
            <a:picLocks noGrp="1" noChangeAspect="1"/>
          </p:cNvPicPr>
          <p:nvPr>
            <p:ph idx="1"/>
          </p:nvPr>
        </p:nvPicPr>
        <p:blipFill>
          <a:blip r:embed="rId2"/>
          <a:stretch>
            <a:fillRect/>
          </a:stretch>
        </p:blipFill>
        <p:spPr>
          <a:xfrm>
            <a:off x="0" y="-1"/>
            <a:ext cx="12192000" cy="4817097"/>
          </a:xfrm>
        </p:spPr>
      </p:pic>
    </p:spTree>
    <p:extLst>
      <p:ext uri="{BB962C8B-B14F-4D97-AF65-F5344CB8AC3E}">
        <p14:creationId xmlns:p14="http://schemas.microsoft.com/office/powerpoint/2010/main" val="349030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CF7FD-DD04-4CEC-AB5F-B73539EBE55C}"/>
              </a:ext>
            </a:extLst>
          </p:cNvPr>
          <p:cNvSpPr>
            <a:spLocks noGrp="1"/>
          </p:cNvSpPr>
          <p:nvPr>
            <p:ph type="title"/>
          </p:nvPr>
        </p:nvSpPr>
        <p:spPr>
          <a:xfrm>
            <a:off x="276837" y="8546"/>
            <a:ext cx="10771464" cy="3700971"/>
          </a:xfrm>
        </p:spPr>
        <p:txBody>
          <a:bodyPr>
            <a:normAutofit fontScale="90000"/>
          </a:bodyPr>
          <a:lstStyle/>
          <a:p>
            <a:pPr algn="ctr"/>
            <a:r>
              <a:rPr lang="en-US" sz="4800" dirty="0"/>
              <a:t>Was first called colored insane asylum.. Women who refused “reasonable request” were committed for work therapy (picking cotton)</a:t>
            </a:r>
          </a:p>
        </p:txBody>
      </p:sp>
      <p:sp>
        <p:nvSpPr>
          <p:cNvPr id="3" name="Text Placeholder 2">
            <a:extLst>
              <a:ext uri="{FF2B5EF4-FFF2-40B4-BE49-F238E27FC236}">
                <a16:creationId xmlns:a16="http://schemas.microsoft.com/office/drawing/2014/main" id="{5FCD78FA-8EE4-431F-8458-DC2D03B738EA}"/>
              </a:ext>
            </a:extLst>
          </p:cNvPr>
          <p:cNvSpPr>
            <a:spLocks noGrp="1"/>
          </p:cNvSpPr>
          <p:nvPr>
            <p:ph type="body" idx="1"/>
          </p:nvPr>
        </p:nvSpPr>
        <p:spPr>
          <a:xfrm>
            <a:off x="684213" y="4009938"/>
            <a:ext cx="8534400" cy="2256638"/>
          </a:xfrm>
        </p:spPr>
        <p:txBody>
          <a:bodyPr>
            <a:noAutofit/>
          </a:bodyPr>
          <a:lstStyle/>
          <a:p>
            <a:pPr algn="ctr"/>
            <a:r>
              <a:rPr lang="en-US" sz="2800" b="1" dirty="0"/>
              <a:t>Source: Amber Floyd – “The History of Cherry Hospital”</a:t>
            </a:r>
          </a:p>
          <a:p>
            <a:pPr algn="ctr"/>
            <a:r>
              <a:rPr lang="en-US" sz="2800" b="1" dirty="0"/>
              <a:t>Also NC. Gov Cherry Hospital</a:t>
            </a:r>
          </a:p>
        </p:txBody>
      </p:sp>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1D6CE1A9-D0D6-4106-B98F-5E296115DF27}"/>
                  </a:ext>
                </a:extLst>
              </p:cNvPr>
              <p:cNvGraphicFramePr>
                <a:graphicFrameLocks noChangeAspect="1"/>
              </p:cNvGraphicFramePr>
              <p:nvPr>
                <p:extLst>
                  <p:ext uri="{D42A27DB-BD31-4B8C-83A1-F6EECF244321}">
                    <p14:modId xmlns:p14="http://schemas.microsoft.com/office/powerpoint/2010/main" val="30037209"/>
                  </p:ext>
                </p:extLst>
              </p:nvPr>
            </p:nvGraphicFramePr>
            <p:xfrm>
              <a:off x="-1792509" y="-379370"/>
              <a:ext cx="3048000" cy="1714500"/>
            </p:xfrm>
            <a:graphic>
              <a:graphicData uri="http://schemas.microsoft.com/office/powerpoint/2016/slidezoom">
                <pslz:sldZm>
                  <pslz:sldZmObj sldId="310" cId="3328520257">
                    <pslz:zmPr id="{B4495DDC-A5A8-4821-A4EF-29932AE833D8}"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Slide Zoom 4">
                <a:hlinkClick r:id="rId3" action="ppaction://hlinksldjump"/>
                <a:extLst>
                  <a:ext uri="{FF2B5EF4-FFF2-40B4-BE49-F238E27FC236}">
                    <a16:creationId xmlns:a16="http://schemas.microsoft.com/office/drawing/2014/main" id="{1D6CE1A9-D0D6-4106-B98F-5E296115DF27}"/>
                  </a:ext>
                </a:extLst>
              </p:cNvPr>
              <p:cNvPicPr>
                <a:picLocks noGrp="1" noRot="1" noChangeAspect="1" noMove="1" noResize="1" noEditPoints="1" noAdjustHandles="1" noChangeArrowheads="1" noChangeShapeType="1"/>
              </p:cNvPicPr>
              <p:nvPr/>
            </p:nvPicPr>
            <p:blipFill>
              <a:blip r:embed="rId4"/>
              <a:stretch>
                <a:fillRect/>
              </a:stretch>
            </p:blipFill>
            <p:spPr>
              <a:xfrm>
                <a:off x="-1792509" y="-37937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328520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0AFA5-066E-4C0B-B569-E87BEF479A89}"/>
              </a:ext>
            </a:extLst>
          </p:cNvPr>
          <p:cNvSpPr>
            <a:spLocks noGrp="1"/>
          </p:cNvSpPr>
          <p:nvPr>
            <p:ph type="title"/>
          </p:nvPr>
        </p:nvSpPr>
        <p:spPr/>
        <p:txBody>
          <a:bodyPr/>
          <a:lstStyle/>
          <a:p>
            <a:r>
              <a:rPr lang="en-US" dirty="0"/>
              <a:t>What do we know about inequities in medical and Psychiatric treatment ?</a:t>
            </a:r>
          </a:p>
        </p:txBody>
      </p:sp>
      <p:sp>
        <p:nvSpPr>
          <p:cNvPr id="3" name="Text Placeholder 2">
            <a:extLst>
              <a:ext uri="{FF2B5EF4-FFF2-40B4-BE49-F238E27FC236}">
                <a16:creationId xmlns:a16="http://schemas.microsoft.com/office/drawing/2014/main" id="{E2D29375-A439-418B-93D2-8138EEBD154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0532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01FA7C-8587-44AE-9D78-E235AE469D9F}"/>
              </a:ext>
            </a:extLst>
          </p:cNvPr>
          <p:cNvSpPr>
            <a:spLocks noGrp="1"/>
          </p:cNvSpPr>
          <p:nvPr>
            <p:ph idx="1"/>
          </p:nvPr>
        </p:nvSpPr>
        <p:spPr/>
        <p:txBody>
          <a:bodyPr/>
          <a:lstStyle/>
          <a:p>
            <a:r>
              <a:rPr lang="en-US" dirty="0"/>
              <a:t>Hispanics with bone fractures were less likely to receive pain medicine versus non Hispanic whites. (Hoffman 1994) </a:t>
            </a:r>
          </a:p>
        </p:txBody>
      </p:sp>
    </p:spTree>
    <p:extLst>
      <p:ext uri="{BB962C8B-B14F-4D97-AF65-F5344CB8AC3E}">
        <p14:creationId xmlns:p14="http://schemas.microsoft.com/office/powerpoint/2010/main" val="2700457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EE7560-8794-4125-8307-3E15C5F21BDC}"/>
              </a:ext>
            </a:extLst>
          </p:cNvPr>
          <p:cNvSpPr txBox="1"/>
          <p:nvPr/>
        </p:nvSpPr>
        <p:spPr>
          <a:xfrm>
            <a:off x="2438400" y="2728686"/>
            <a:ext cx="7670800"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 2000 study out of Emory University found that at a hospital emergency department in Atlanta, 74 percent of white patients with bone fractures received painkillers compared to 50 percent of black patients. Similar, a paper last year found that black children with appendicitis were less likely to receive pain medication than their white counterparts. And a 2007 study found that physicians were more likely to underestimate the pain of black patients compared with other patients. </a:t>
            </a:r>
          </a:p>
        </p:txBody>
      </p:sp>
    </p:spTree>
    <p:extLst>
      <p:ext uri="{BB962C8B-B14F-4D97-AF65-F5344CB8AC3E}">
        <p14:creationId xmlns:p14="http://schemas.microsoft.com/office/powerpoint/2010/main" val="3869183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2714ED-4AC8-44DA-BD45-B80F2EB59DEF}"/>
              </a:ext>
            </a:extLst>
          </p:cNvPr>
          <p:cNvSpPr/>
          <p:nvPr/>
        </p:nvSpPr>
        <p:spPr>
          <a:xfrm>
            <a:off x="946205" y="2136339"/>
            <a:ext cx="10106108" cy="3970318"/>
          </a:xfrm>
          <a:prstGeom prst="rect">
            <a:avLst/>
          </a:prstGeom>
        </p:spPr>
        <p:txBody>
          <a:bodyPr wrap="square">
            <a:spAutoFit/>
          </a:bodyPr>
          <a:lstStyle/>
          <a:p>
            <a:pPr marL="285750" indent="-285750">
              <a:buFontTx/>
              <a:buChar char="-"/>
            </a:pPr>
            <a:r>
              <a:rPr lang="en-US" sz="2800" dirty="0">
                <a:solidFill>
                  <a:srgbClr val="000000"/>
                </a:solidFill>
                <a:latin typeface="Arial" panose="020B0604020202020204" pitchFamily="34" charset="0"/>
                <a:cs typeface="Arial" panose="020B0604020202020204" pitchFamily="34" charset="0"/>
              </a:rPr>
              <a:t>African Americans are significantly less likely than Whites to receive guideline-appropriate depression care.</a:t>
            </a:r>
          </a:p>
          <a:p>
            <a:pPr marL="285750" indent="-285750">
              <a:buFontTx/>
              <a:buChar char="-"/>
            </a:pPr>
            <a:r>
              <a:rPr lang="en-US" sz="2800" dirty="0">
                <a:solidFill>
                  <a:srgbClr val="000000"/>
                </a:solidFill>
                <a:latin typeface="Arial" panose="020B0604020202020204" pitchFamily="34" charset="0"/>
                <a:cs typeface="Arial" panose="020B0604020202020204" pitchFamily="34" charset="0"/>
              </a:rPr>
              <a:t>Several studies have shown that in real-world settings primary care physicians are less likely to detect, treat, refer, or actively manage depression in minority patients than in White patients.</a:t>
            </a:r>
            <a:endParaRPr lang="en-US" sz="2800" baseline="30000" dirty="0">
              <a:solidFill>
                <a:srgbClr val="2F4A8B"/>
              </a:solidFill>
              <a:latin typeface="Arial" panose="020B0604020202020204" pitchFamily="34" charset="0"/>
              <a:cs typeface="Arial" panose="020B0604020202020204" pitchFamily="34" charset="0"/>
            </a:endParaRPr>
          </a:p>
          <a:p>
            <a:pPr marL="285750" indent="-285750">
              <a:buFontTx/>
              <a:buChar char="-"/>
            </a:pPr>
            <a:r>
              <a:rPr lang="en-US" sz="2800" dirty="0">
                <a:solidFill>
                  <a:srgbClr val="000000"/>
                </a:solidFill>
                <a:latin typeface="Arial" panose="020B0604020202020204" pitchFamily="34" charset="0"/>
                <a:cs typeface="Arial" panose="020B0604020202020204" pitchFamily="34" charset="0"/>
              </a:rPr>
              <a:t>African Americans are less likely than Whites to seek mental health care, accept recommendations to take antidepressants, or view counseling as an acceptable option.</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1701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A99C9D-384B-445B-9E55-03C49034AC81}"/>
              </a:ext>
            </a:extLst>
          </p:cNvPr>
          <p:cNvSpPr/>
          <p:nvPr/>
        </p:nvSpPr>
        <p:spPr>
          <a:xfrm rot="10800000" flipV="1">
            <a:off x="1343769" y="1597735"/>
            <a:ext cx="9652883" cy="4401205"/>
          </a:xfrm>
          <a:prstGeom prst="rect">
            <a:avLst/>
          </a:prstGeom>
        </p:spPr>
        <p:txBody>
          <a:bodyPr wrap="square">
            <a:spAutoFit/>
          </a:bodyPr>
          <a:lstStyle/>
          <a:p>
            <a:r>
              <a:rPr lang="en-US" dirty="0">
                <a:solidFill>
                  <a:srgbClr val="263238"/>
                </a:solidFill>
                <a:latin typeface="Merriweather"/>
              </a:rPr>
              <a:t> </a:t>
            </a:r>
            <a:r>
              <a:rPr lang="en-US" sz="2800" i="1" dirty="0"/>
              <a:t>"When you talk about mental illness in the black community, I think you have to begin with the experience of trauma and how trauma continues to abound in their experiences in their daily lives.“</a:t>
            </a:r>
          </a:p>
          <a:p>
            <a:endParaRPr lang="en-US" sz="2800" i="1" dirty="0">
              <a:solidFill>
                <a:srgbClr val="263238"/>
              </a:solidFill>
              <a:latin typeface="Merriweather"/>
            </a:endParaRPr>
          </a:p>
          <a:p>
            <a:r>
              <a:rPr lang="en-US" sz="2800" i="1" dirty="0">
                <a:solidFill>
                  <a:srgbClr val="263238"/>
                </a:solidFill>
                <a:latin typeface="Merriweather"/>
              </a:rPr>
              <a:t>~Dr. Michael Lindsey</a:t>
            </a:r>
          </a:p>
          <a:p>
            <a:r>
              <a:rPr lang="en-US" sz="2800" i="1" dirty="0">
                <a:solidFill>
                  <a:srgbClr val="263238"/>
                </a:solidFill>
                <a:latin typeface="Merriweather"/>
              </a:rPr>
              <a:t> mental health researcher and</a:t>
            </a:r>
          </a:p>
          <a:p>
            <a:r>
              <a:rPr lang="en-US" sz="2800" i="1" dirty="0">
                <a:solidFill>
                  <a:srgbClr val="263238"/>
                </a:solidFill>
                <a:latin typeface="Merriweather"/>
              </a:rPr>
              <a:t> associate professor at Silver School of Social Work</a:t>
            </a:r>
          </a:p>
          <a:p>
            <a:r>
              <a:rPr lang="en-US" sz="2800" i="1" dirty="0">
                <a:solidFill>
                  <a:srgbClr val="263238"/>
                </a:solidFill>
                <a:latin typeface="Merriweather"/>
              </a:rPr>
              <a:t> at NYU</a:t>
            </a:r>
          </a:p>
          <a:p>
            <a:r>
              <a:rPr lang="en-US" sz="2800" i="1" dirty="0">
                <a:solidFill>
                  <a:srgbClr val="263238"/>
                </a:solidFill>
                <a:latin typeface="Merriweather"/>
              </a:rPr>
              <a:t> </a:t>
            </a:r>
            <a:endParaRPr lang="en-US" dirty="0"/>
          </a:p>
        </p:txBody>
      </p:sp>
    </p:spTree>
    <p:extLst>
      <p:ext uri="{BB962C8B-B14F-4D97-AF65-F5344CB8AC3E}">
        <p14:creationId xmlns:p14="http://schemas.microsoft.com/office/powerpoint/2010/main" val="608052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12988E-EFDC-4048-AAFA-F4F06088A1C7}"/>
              </a:ext>
            </a:extLst>
          </p:cNvPr>
          <p:cNvSpPr/>
          <p:nvPr/>
        </p:nvSpPr>
        <p:spPr>
          <a:xfrm>
            <a:off x="970059" y="2321781"/>
            <a:ext cx="9509760" cy="2308324"/>
          </a:xfrm>
          <a:prstGeom prst="rect">
            <a:avLst/>
          </a:prstGeom>
        </p:spPr>
        <p:txBody>
          <a:bodyPr wrap="square">
            <a:spAutoFit/>
          </a:bodyPr>
          <a:lstStyle/>
          <a:p>
            <a:r>
              <a:rPr lang="en-US" sz="2400" dirty="0">
                <a:solidFill>
                  <a:srgbClr val="000000"/>
                </a:solidFill>
                <a:latin typeface="Arial" panose="020B0604020202020204" pitchFamily="34" charset="0"/>
                <a:cs typeface="Arial" panose="020B0604020202020204" pitchFamily="34" charset="0"/>
              </a:rPr>
              <a:t>Studies have shown that upper-class children can develop increased disturbance in various areas —</a:t>
            </a:r>
          </a:p>
          <a:p>
            <a:endParaRPr lang="en-US" sz="2400" dirty="0">
              <a:solidFill>
                <a:srgbClr val="000000"/>
              </a:solidFill>
              <a:latin typeface="Arial" panose="020B0604020202020204" pitchFamily="34" charset="0"/>
              <a:cs typeface="Arial" panose="020B0604020202020204" pitchFamily="34" charset="0"/>
            </a:endParaRPr>
          </a:p>
          <a:p>
            <a:pPr marL="285750" indent="-285750">
              <a:buFontTx/>
              <a:buChar char="-"/>
            </a:pPr>
            <a:r>
              <a:rPr lang="en-US" sz="2400" dirty="0">
                <a:solidFill>
                  <a:srgbClr val="000000"/>
                </a:solidFill>
                <a:latin typeface="Arial" panose="020B0604020202020204" pitchFamily="34" charset="0"/>
                <a:cs typeface="Arial" panose="020B0604020202020204" pitchFamily="34" charset="0"/>
              </a:rPr>
              <a:t>Substance use</a:t>
            </a:r>
          </a:p>
          <a:p>
            <a:pPr marL="285750" indent="-285750">
              <a:buFontTx/>
              <a:buChar char="-"/>
            </a:pPr>
            <a:r>
              <a:rPr lang="en-US" sz="2400" dirty="0">
                <a:solidFill>
                  <a:srgbClr val="000000"/>
                </a:solidFill>
                <a:latin typeface="Arial" panose="020B0604020202020204" pitchFamily="34" charset="0"/>
                <a:cs typeface="Arial" panose="020B0604020202020204" pitchFamily="34" charset="0"/>
              </a:rPr>
              <a:t>Anxiety</a:t>
            </a:r>
          </a:p>
          <a:p>
            <a:pPr marL="285750" indent="-285750">
              <a:buFontTx/>
              <a:buChar char="-"/>
            </a:pPr>
            <a:r>
              <a:rPr lang="en-US" sz="2400" dirty="0">
                <a:solidFill>
                  <a:srgbClr val="000000"/>
                </a:solidFill>
                <a:latin typeface="Arial" panose="020B0604020202020204" pitchFamily="34" charset="0"/>
                <a:cs typeface="Arial" panose="020B0604020202020204" pitchFamily="34" charset="0"/>
              </a:rPr>
              <a:t>Depression</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268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676118-BA9C-4D32-8FB1-65682BABAC11}"/>
              </a:ext>
            </a:extLst>
          </p:cNvPr>
          <p:cNvSpPr/>
          <p:nvPr/>
        </p:nvSpPr>
        <p:spPr>
          <a:xfrm>
            <a:off x="628153" y="1166843"/>
            <a:ext cx="10114059" cy="3416320"/>
          </a:xfrm>
          <a:prstGeom prst="rect">
            <a:avLst/>
          </a:prstGeom>
        </p:spPr>
        <p:txBody>
          <a:bodyPr wrap="square">
            <a:spAutoFit/>
          </a:bodyPr>
          <a:lstStyle/>
          <a:p>
            <a:r>
              <a:rPr lang="en-US" dirty="0">
                <a:solidFill>
                  <a:srgbClr val="985735"/>
                </a:solidFill>
                <a:latin typeface="arial" panose="020B0604020202020204" pitchFamily="34" charset="0"/>
              </a:rPr>
              <a:t>WHY MIGHT “PRIVILEGED” YOUTH BE TROUBLED?</a:t>
            </a:r>
          </a:p>
          <a:p>
            <a:endParaRPr lang="en-US" dirty="0">
              <a:solidFill>
                <a:srgbClr val="985735"/>
              </a:solidFill>
              <a:latin typeface="arial" panose="020B0604020202020204" pitchFamily="34" charset="0"/>
            </a:endParaRPr>
          </a:p>
          <a:p>
            <a:r>
              <a:rPr lang="en-US" dirty="0">
                <a:solidFill>
                  <a:srgbClr val="000000"/>
                </a:solidFill>
                <a:latin typeface="&amp;quot"/>
              </a:rPr>
              <a:t>In exploring pathways to maladjustment in affluent suburbia, we considered two sets of potential antecedents in our study of Cohort II. The first encompassed </a:t>
            </a:r>
            <a:r>
              <a:rPr lang="en-US" i="1" dirty="0">
                <a:solidFill>
                  <a:srgbClr val="000000"/>
                </a:solidFill>
                <a:latin typeface="&amp;quot"/>
              </a:rPr>
              <a:t>achievement pressures</a:t>
            </a:r>
            <a:r>
              <a:rPr lang="en-US" dirty="0">
                <a:solidFill>
                  <a:srgbClr val="000000"/>
                </a:solidFill>
                <a:latin typeface="&amp;quot"/>
              </a:rPr>
              <a:t>. Statistical analyses showed, in fact, that children with very high perfectionist strivings—those who saw achievement failures as personal failures—had relatively high depression, anxiety, and substance use, as did those who indicated that their parents overemphasized their accomplishments, valuing them disproportionately more than their personal character (</a:t>
            </a:r>
            <a:r>
              <a:rPr lang="en-US" dirty="0" err="1">
                <a:solidFill>
                  <a:srgbClr val="2F4A8B"/>
                </a:solidFill>
                <a:latin typeface="&amp;quot"/>
                <a:hlinkClick r:id="rId2"/>
              </a:rPr>
              <a:t>Luthar</a:t>
            </a:r>
            <a:r>
              <a:rPr lang="en-US" dirty="0">
                <a:solidFill>
                  <a:srgbClr val="2F4A8B"/>
                </a:solidFill>
                <a:latin typeface="&amp;quot"/>
                <a:hlinkClick r:id="rId2"/>
              </a:rPr>
              <a:t> &amp; Becker, 2002</a:t>
            </a:r>
            <a:r>
              <a:rPr lang="en-US" dirty="0">
                <a:solidFill>
                  <a:srgbClr val="000000"/>
                </a:solidFill>
                <a:latin typeface="&amp;quot"/>
              </a:rPr>
              <a:t>).</a:t>
            </a:r>
          </a:p>
          <a:p>
            <a:endParaRPr lang="en-US" dirty="0">
              <a:solidFill>
                <a:srgbClr val="000000"/>
              </a:solidFill>
              <a:latin typeface="&amp;quot"/>
            </a:endParaRPr>
          </a:p>
          <a:p>
            <a:r>
              <a:rPr lang="en-US" dirty="0">
                <a:solidFill>
                  <a:srgbClr val="000000"/>
                </a:solidFill>
                <a:latin typeface="&amp;quot"/>
              </a:rPr>
              <a:t>The second potential antecedent was </a:t>
            </a:r>
            <a:r>
              <a:rPr lang="en-US" i="1" dirty="0">
                <a:solidFill>
                  <a:srgbClr val="000000"/>
                </a:solidFill>
                <a:latin typeface="&amp;quot"/>
              </a:rPr>
              <a:t>isolation from adults</a:t>
            </a:r>
            <a:r>
              <a:rPr lang="en-US" dirty="0">
                <a:solidFill>
                  <a:srgbClr val="000000"/>
                </a:solidFill>
                <a:latin typeface="&amp;quot"/>
              </a:rPr>
              <a:t>, both literal and emotional. Among upper-middle-class families, secondary school students are often left home alone for several hours each week, with many parents believing that this promotes self-sufficiency.</a:t>
            </a:r>
            <a:endParaRPr lang="en-US" b="0" i="0" u="none" strike="noStrike" dirty="0">
              <a:solidFill>
                <a:srgbClr val="000000"/>
              </a:solidFill>
              <a:effectLst/>
              <a:latin typeface="&amp;quot"/>
            </a:endParaRPr>
          </a:p>
        </p:txBody>
      </p:sp>
    </p:spTree>
    <p:extLst>
      <p:ext uri="{BB962C8B-B14F-4D97-AF65-F5344CB8AC3E}">
        <p14:creationId xmlns:p14="http://schemas.microsoft.com/office/powerpoint/2010/main" val="10492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E1BA-6293-4F4A-B482-9E2551003B1B}"/>
              </a:ext>
            </a:extLst>
          </p:cNvPr>
          <p:cNvSpPr>
            <a:spLocks noGrp="1"/>
          </p:cNvSpPr>
          <p:nvPr>
            <p:ph type="title"/>
          </p:nvPr>
        </p:nvSpPr>
        <p:spPr>
          <a:xfrm>
            <a:off x="339365" y="2130631"/>
            <a:ext cx="9256319" cy="2997550"/>
          </a:xfrm>
        </p:spPr>
        <p:txBody>
          <a:bodyPr>
            <a:normAutofit/>
          </a:bodyPr>
          <a:lstStyle/>
          <a:p>
            <a:pPr algn="ctr"/>
            <a:r>
              <a:rPr lang="en-US" sz="4400" b="1" dirty="0"/>
              <a:t>2010</a:t>
            </a:r>
            <a:br>
              <a:rPr lang="en-US" sz="4400" b="1" dirty="0"/>
            </a:br>
            <a:r>
              <a:rPr lang="en-US" sz="4400" b="1" dirty="0"/>
              <a:t> </a:t>
            </a:r>
            <a:br>
              <a:rPr lang="en-US" sz="4400" b="1" dirty="0"/>
            </a:br>
            <a:r>
              <a:rPr lang="en-US" sz="4400" b="1" dirty="0"/>
              <a:t>protest psychosis”</a:t>
            </a:r>
          </a:p>
        </p:txBody>
      </p:sp>
    </p:spTree>
    <p:extLst>
      <p:ext uri="{BB962C8B-B14F-4D97-AF65-F5344CB8AC3E}">
        <p14:creationId xmlns:p14="http://schemas.microsoft.com/office/powerpoint/2010/main" val="582345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FD48FB1-66D8-4676-B0AA-C139A1DB78D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033F5AE-6728-4F19-8DED-658E674B31B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2C7D74A-18BA-4709-A808-44E8815C443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5164A3F-1561-4039-8185-AB0EEB713EA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A35DB53-42BE-460E-9CA1-1294C98463C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0" name="Rectangle 19">
            <a:extLst>
              <a:ext uri="{FF2B5EF4-FFF2-40B4-BE49-F238E27FC236}">
                <a16:creationId xmlns:a16="http://schemas.microsoft.com/office/drawing/2014/main" id="{ED2D7C63-562A-41C7-892E-0C73F5D5987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close up of a logo&#10;&#10;Description generated with high confidence">
            <a:extLst>
              <a:ext uri="{FF2B5EF4-FFF2-40B4-BE49-F238E27FC236}">
                <a16:creationId xmlns:a16="http://schemas.microsoft.com/office/drawing/2014/main" id="{CB69B31A-4398-4268-A732-F17475030724}"/>
              </a:ext>
            </a:extLst>
          </p:cNvPr>
          <p:cNvPicPr>
            <a:picLocks noGrp="1" noChangeAspect="1"/>
          </p:cNvPicPr>
          <p:nvPr>
            <p:ph idx="1"/>
          </p:nvPr>
        </p:nvPicPr>
        <p:blipFill rotWithShape="1">
          <a:blip r:embed="rId2"/>
          <a:srcRect b="597"/>
          <a:stretch/>
        </p:blipFill>
        <p:spPr>
          <a:xfrm>
            <a:off x="20" y="16788"/>
            <a:ext cx="4639713" cy="6857990"/>
          </a:xfrm>
          <a:prstGeom prst="rect">
            <a:avLst/>
          </a:prstGeom>
          <a:effectLst>
            <a:innerShdw blurRad="57150" dist="38100" dir="14460000">
              <a:prstClr val="black">
                <a:alpha val="70000"/>
              </a:prstClr>
            </a:innerShdw>
          </a:effectLst>
        </p:spPr>
      </p:pic>
      <p:grpSp>
        <p:nvGrpSpPr>
          <p:cNvPr id="22" name="Group 21">
            <a:extLst>
              <a:ext uri="{FF2B5EF4-FFF2-40B4-BE49-F238E27FC236}">
                <a16:creationId xmlns:a16="http://schemas.microsoft.com/office/drawing/2014/main" id="{6DF25E23-BE15-4E36-A700-59F0CE8C54A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3" name="Straight Connector 22">
              <a:extLst>
                <a:ext uri="{FF2B5EF4-FFF2-40B4-BE49-F238E27FC236}">
                  <a16:creationId xmlns:a16="http://schemas.microsoft.com/office/drawing/2014/main" id="{2CE9353A-F333-4305-BED0-D126D75F5D8D}"/>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5D1D327-6D34-4AB1-BBCB-FFD18B927BA6}"/>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3D4CCB5-F27F-4868-B1D4-55D8654F07D7}"/>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5F00F96-8833-4C32-AD31-05286BC8005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22EE3D4-FE2C-4B01-BC8C-3CE2C6CC1122}"/>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BBE3BA26-6E86-45EC-8074-46A443664E88}"/>
              </a:ext>
            </a:extLst>
          </p:cNvPr>
          <p:cNvSpPr>
            <a:spLocks noGrp="1"/>
          </p:cNvSpPr>
          <p:nvPr>
            <p:ph type="title"/>
          </p:nvPr>
        </p:nvSpPr>
        <p:spPr>
          <a:xfrm>
            <a:off x="5116738" y="685799"/>
            <a:ext cx="6159273" cy="2971801"/>
          </a:xfrm>
        </p:spPr>
        <p:txBody>
          <a:bodyPr vert="horz" lIns="91440" tIns="45720" rIns="91440" bIns="45720" rtlCol="0" anchor="b">
            <a:normAutofit/>
          </a:bodyPr>
          <a:lstStyle/>
          <a:p>
            <a:endParaRPr lang="en-US" sz="4800" dirty="0"/>
          </a:p>
        </p:txBody>
      </p:sp>
    </p:spTree>
    <p:extLst>
      <p:ext uri="{BB962C8B-B14F-4D97-AF65-F5344CB8AC3E}">
        <p14:creationId xmlns:p14="http://schemas.microsoft.com/office/powerpoint/2010/main" val="3232143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6AC5C-E4AB-4AFB-ACD6-A3C29C4E83A0}"/>
              </a:ext>
            </a:extLst>
          </p:cNvPr>
          <p:cNvSpPr>
            <a:spLocks noGrp="1"/>
          </p:cNvSpPr>
          <p:nvPr>
            <p:ph type="title"/>
          </p:nvPr>
        </p:nvSpPr>
        <p:spPr>
          <a:xfrm>
            <a:off x="352339" y="469783"/>
            <a:ext cx="10997966" cy="5075339"/>
          </a:xfrm>
        </p:spPr>
        <p:txBody>
          <a:bodyPr>
            <a:normAutofit/>
          </a:bodyPr>
          <a:lstStyle/>
          <a:p>
            <a:r>
              <a:rPr lang="en-US" dirty="0"/>
              <a:t>African Americans diagnosed with schizophrenia because of their civil rights ideas The second edition of the dsm changed the wording for schizophrenia to be hostile and aggressive</a:t>
            </a:r>
          </a:p>
        </p:txBody>
      </p:sp>
    </p:spTree>
    <p:extLst>
      <p:ext uri="{BB962C8B-B14F-4D97-AF65-F5344CB8AC3E}">
        <p14:creationId xmlns:p14="http://schemas.microsoft.com/office/powerpoint/2010/main" val="1836030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3B363-A5CD-4692-B9B3-85047D591CBD}"/>
              </a:ext>
            </a:extLst>
          </p:cNvPr>
          <p:cNvSpPr>
            <a:spLocks noGrp="1"/>
          </p:cNvSpPr>
          <p:nvPr>
            <p:ph type="title"/>
          </p:nvPr>
        </p:nvSpPr>
        <p:spPr>
          <a:xfrm>
            <a:off x="0" y="662730"/>
            <a:ext cx="11484528" cy="4731391"/>
          </a:xfrm>
        </p:spPr>
        <p:txBody>
          <a:bodyPr>
            <a:normAutofit/>
          </a:bodyPr>
          <a:lstStyle/>
          <a:p>
            <a:pPr algn="ctr"/>
            <a:r>
              <a:rPr lang="en-US" b="1" dirty="0"/>
              <a:t>Bruce Levine</a:t>
            </a:r>
            <a:br>
              <a:rPr lang="en-US" b="1" dirty="0"/>
            </a:br>
            <a:br>
              <a:rPr lang="en-US" b="1" dirty="0"/>
            </a:br>
            <a:r>
              <a:rPr lang="en-US" b="1" dirty="0"/>
              <a:t>oppositional defiant disorder which pathologizes anti authoritarian</a:t>
            </a:r>
          </a:p>
        </p:txBody>
      </p:sp>
    </p:spTree>
    <p:extLst>
      <p:ext uri="{BB962C8B-B14F-4D97-AF65-F5344CB8AC3E}">
        <p14:creationId xmlns:p14="http://schemas.microsoft.com/office/powerpoint/2010/main" val="3042022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AE58-29A1-4C92-9CEB-89CF9BB0C8FD}"/>
              </a:ext>
            </a:extLst>
          </p:cNvPr>
          <p:cNvSpPr>
            <a:spLocks noGrp="1"/>
          </p:cNvSpPr>
          <p:nvPr>
            <p:ph type="title"/>
          </p:nvPr>
        </p:nvSpPr>
        <p:spPr>
          <a:xfrm>
            <a:off x="1059988" y="1345178"/>
            <a:ext cx="8534400" cy="3973441"/>
          </a:xfrm>
        </p:spPr>
        <p:txBody>
          <a:bodyPr>
            <a:noAutofit/>
          </a:bodyPr>
          <a:lstStyle/>
          <a:p>
            <a:pPr algn="ctr"/>
            <a:r>
              <a:rPr lang="en-US" sz="5400" b="1" i="1" dirty="0"/>
              <a:t>Who is more likely to be diagnosed with odd?</a:t>
            </a:r>
            <a:br>
              <a:rPr lang="en-US" sz="5400" b="1" i="1" dirty="0"/>
            </a:br>
            <a:br>
              <a:rPr lang="en-US" sz="5400" b="1" i="1" dirty="0"/>
            </a:br>
            <a:r>
              <a:rPr lang="en-US" sz="5400" b="1" i="1" dirty="0"/>
              <a:t>Schizophrenia</a:t>
            </a:r>
          </a:p>
        </p:txBody>
      </p:sp>
    </p:spTree>
    <p:extLst>
      <p:ext uri="{BB962C8B-B14F-4D97-AF65-F5344CB8AC3E}">
        <p14:creationId xmlns:p14="http://schemas.microsoft.com/office/powerpoint/2010/main" val="1703544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earing a suit and tie&#10;&#10;Description generated with very high confidence">
            <a:extLst>
              <a:ext uri="{FF2B5EF4-FFF2-40B4-BE49-F238E27FC236}">
                <a16:creationId xmlns:a16="http://schemas.microsoft.com/office/drawing/2014/main" id="{FA9665C3-CE87-42F4-A743-DDE554AA4CC9}"/>
              </a:ext>
            </a:extLst>
          </p:cNvPr>
          <p:cNvPicPr>
            <a:picLocks noGrp="1" noChangeAspect="1"/>
          </p:cNvPicPr>
          <p:nvPr>
            <p:ph idx="1"/>
          </p:nvPr>
        </p:nvPicPr>
        <p:blipFill>
          <a:blip r:embed="rId2"/>
          <a:stretch>
            <a:fillRect/>
          </a:stretch>
        </p:blipFill>
        <p:spPr>
          <a:xfrm>
            <a:off x="0" y="0"/>
            <a:ext cx="12191999" cy="6858000"/>
          </a:xfrm>
        </p:spPr>
      </p:pic>
    </p:spTree>
    <p:extLst>
      <p:ext uri="{BB962C8B-B14F-4D97-AF65-F5344CB8AC3E}">
        <p14:creationId xmlns:p14="http://schemas.microsoft.com/office/powerpoint/2010/main" val="128336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9D99B-C1AF-46EE-936A-CD1A9E49224E}"/>
              </a:ext>
            </a:extLst>
          </p:cNvPr>
          <p:cNvSpPr>
            <a:spLocks noGrp="1"/>
          </p:cNvSpPr>
          <p:nvPr>
            <p:ph type="title"/>
          </p:nvPr>
        </p:nvSpPr>
        <p:spPr>
          <a:xfrm>
            <a:off x="444615" y="1349850"/>
            <a:ext cx="10050011" cy="3918436"/>
          </a:xfrm>
        </p:spPr>
        <p:txBody>
          <a:bodyPr>
            <a:normAutofit/>
          </a:bodyPr>
          <a:lstStyle/>
          <a:p>
            <a:r>
              <a:rPr lang="en-US" sz="4000" b="1" i="1" dirty="0"/>
              <a:t>Finally the use of anti psychotic medications in people not diagnosed with psychotic illness</a:t>
            </a:r>
          </a:p>
        </p:txBody>
      </p:sp>
    </p:spTree>
    <p:extLst>
      <p:ext uri="{BB962C8B-B14F-4D97-AF65-F5344CB8AC3E}">
        <p14:creationId xmlns:p14="http://schemas.microsoft.com/office/powerpoint/2010/main" val="1497718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B7BE-37AC-4E35-81CC-FAFF7AF458AD}"/>
              </a:ext>
            </a:extLst>
          </p:cNvPr>
          <p:cNvSpPr>
            <a:spLocks noGrp="1"/>
          </p:cNvSpPr>
          <p:nvPr>
            <p:ph type="title"/>
          </p:nvPr>
        </p:nvSpPr>
        <p:spPr>
          <a:xfrm>
            <a:off x="461394" y="973123"/>
            <a:ext cx="10360404" cy="4152549"/>
          </a:xfrm>
        </p:spPr>
        <p:txBody>
          <a:bodyPr>
            <a:normAutofit/>
          </a:bodyPr>
          <a:lstStyle/>
          <a:p>
            <a:r>
              <a:rPr lang="en-US" sz="4400" b="1" dirty="0"/>
              <a:t>5150 ca law hold based on law enforcement</a:t>
            </a:r>
          </a:p>
        </p:txBody>
      </p:sp>
    </p:spTree>
    <p:extLst>
      <p:ext uri="{BB962C8B-B14F-4D97-AF65-F5344CB8AC3E}">
        <p14:creationId xmlns:p14="http://schemas.microsoft.com/office/powerpoint/2010/main" val="2901646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ACF2BA-AFFB-4853-A3B0-4E3DE95F54CB}"/>
              </a:ext>
            </a:extLst>
          </p:cNvPr>
          <p:cNvSpPr>
            <a:spLocks noGrp="1"/>
          </p:cNvSpPr>
          <p:nvPr>
            <p:ph type="title"/>
          </p:nvPr>
        </p:nvSpPr>
        <p:spPr/>
        <p:txBody>
          <a:bodyPr/>
          <a:lstStyle/>
          <a:p>
            <a:r>
              <a:rPr lang="en-US" dirty="0"/>
              <a:t>Native Americans vary in their view of mental illness</a:t>
            </a:r>
          </a:p>
        </p:txBody>
      </p:sp>
    </p:spTree>
    <p:extLst>
      <p:ext uri="{BB962C8B-B14F-4D97-AF65-F5344CB8AC3E}">
        <p14:creationId xmlns:p14="http://schemas.microsoft.com/office/powerpoint/2010/main" val="396993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1F01-4F3A-47E0-9BB2-F6545A41FC54}"/>
              </a:ext>
            </a:extLst>
          </p:cNvPr>
          <p:cNvSpPr>
            <a:spLocks noGrp="1"/>
          </p:cNvSpPr>
          <p:nvPr>
            <p:ph type="title"/>
          </p:nvPr>
        </p:nvSpPr>
        <p:spPr/>
        <p:txBody>
          <a:bodyPr/>
          <a:lstStyle/>
          <a:p>
            <a:r>
              <a:rPr lang="en-US" dirty="0"/>
              <a:t>Native Americans</a:t>
            </a:r>
          </a:p>
        </p:txBody>
      </p:sp>
      <p:sp>
        <p:nvSpPr>
          <p:cNvPr id="3" name="Content Placeholder 2">
            <a:extLst>
              <a:ext uri="{FF2B5EF4-FFF2-40B4-BE49-F238E27FC236}">
                <a16:creationId xmlns:a16="http://schemas.microsoft.com/office/drawing/2014/main" id="{163E3343-70CF-4D39-9B53-812FFDB78722}"/>
              </a:ext>
            </a:extLst>
          </p:cNvPr>
          <p:cNvSpPr>
            <a:spLocks noGrp="1"/>
          </p:cNvSpPr>
          <p:nvPr>
            <p:ph idx="1"/>
          </p:nvPr>
        </p:nvSpPr>
        <p:spPr/>
        <p:txBody>
          <a:bodyPr/>
          <a:lstStyle/>
          <a:p>
            <a:r>
              <a:rPr lang="en-US" dirty="0"/>
              <a:t>k/ lack of access</a:t>
            </a:r>
          </a:p>
          <a:p>
            <a:r>
              <a:rPr lang="en-US" dirty="0"/>
              <a:t>ore serious Psychopathology/substance abuse PTSD than general population</a:t>
            </a:r>
          </a:p>
          <a:p>
            <a:r>
              <a:rPr lang="en-US" dirty="0"/>
              <a:t>Interventions must have traditional healing and 12 step programs</a:t>
            </a:r>
          </a:p>
          <a:p>
            <a:endParaRPr lang="en-US" dirty="0"/>
          </a:p>
        </p:txBody>
      </p:sp>
    </p:spTree>
    <p:extLst>
      <p:ext uri="{BB962C8B-B14F-4D97-AF65-F5344CB8AC3E}">
        <p14:creationId xmlns:p14="http://schemas.microsoft.com/office/powerpoint/2010/main" val="24048256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B345-46BF-413B-AC68-9EDCE8117340}"/>
              </a:ext>
            </a:extLst>
          </p:cNvPr>
          <p:cNvSpPr>
            <a:spLocks noGrp="1"/>
          </p:cNvSpPr>
          <p:nvPr>
            <p:ph type="title"/>
          </p:nvPr>
        </p:nvSpPr>
        <p:spPr>
          <a:xfrm>
            <a:off x="352337" y="209725"/>
            <a:ext cx="10628851" cy="4404220"/>
          </a:xfrm>
        </p:spPr>
        <p:txBody>
          <a:bodyPr>
            <a:normAutofit/>
          </a:bodyPr>
          <a:lstStyle/>
          <a:p>
            <a:r>
              <a:rPr lang="en-US" b="1" i="1" dirty="0"/>
              <a:t>Views of psychiatry by African Americans</a:t>
            </a:r>
          </a:p>
        </p:txBody>
      </p:sp>
    </p:spTree>
    <p:extLst>
      <p:ext uri="{BB962C8B-B14F-4D97-AF65-F5344CB8AC3E}">
        <p14:creationId xmlns:p14="http://schemas.microsoft.com/office/powerpoint/2010/main" val="1540291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D741E-AF39-447E-91FC-ED303F279893}"/>
              </a:ext>
            </a:extLst>
          </p:cNvPr>
          <p:cNvSpPr>
            <a:spLocks noGrp="1"/>
          </p:cNvSpPr>
          <p:nvPr>
            <p:ph type="title"/>
          </p:nvPr>
        </p:nvSpPr>
        <p:spPr>
          <a:xfrm>
            <a:off x="0" y="0"/>
            <a:ext cx="12192000" cy="6677637"/>
          </a:xfrm>
        </p:spPr>
        <p:txBody>
          <a:bodyPr>
            <a:normAutofit/>
          </a:bodyPr>
          <a:lstStyle/>
          <a:p>
            <a:r>
              <a:rPr lang="en-US" dirty="0"/>
              <a:t>Psychiatric services march 1999 vol 50 no. 5     </a:t>
            </a:r>
            <a:br>
              <a:rPr lang="en-US" dirty="0"/>
            </a:br>
            <a:r>
              <a:rPr lang="en-US" dirty="0"/>
              <a:t>Carl bell md.</a:t>
            </a:r>
            <a:br>
              <a:rPr lang="en-US" dirty="0"/>
            </a:br>
            <a:r>
              <a:rPr lang="en-US" dirty="0"/>
              <a:t>FM baker md, mph</a:t>
            </a:r>
            <a:br>
              <a:rPr lang="en-US" dirty="0"/>
            </a:br>
            <a:br>
              <a:rPr lang="en-US" dirty="0"/>
            </a:br>
            <a:r>
              <a:rPr lang="en-US" dirty="0"/>
              <a:t>diagnostic bias with over diagnosis of schizophrenia</a:t>
            </a:r>
          </a:p>
        </p:txBody>
      </p:sp>
    </p:spTree>
    <p:extLst>
      <p:ext uri="{BB962C8B-B14F-4D97-AF65-F5344CB8AC3E}">
        <p14:creationId xmlns:p14="http://schemas.microsoft.com/office/powerpoint/2010/main" val="757816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B4AA-AD5E-4936-9FD3-9DC9C8616C9C}"/>
              </a:ext>
            </a:extLst>
          </p:cNvPr>
          <p:cNvSpPr>
            <a:spLocks noGrp="1"/>
          </p:cNvSpPr>
          <p:nvPr>
            <p:ph type="title"/>
          </p:nvPr>
        </p:nvSpPr>
        <p:spPr>
          <a:xfrm>
            <a:off x="234892" y="469783"/>
            <a:ext cx="11610363" cy="6073629"/>
          </a:xfrm>
        </p:spPr>
        <p:txBody>
          <a:bodyPr>
            <a:normAutofit/>
          </a:bodyPr>
          <a:lstStyle/>
          <a:p>
            <a:r>
              <a:rPr lang="en-US" b="1" i="1" dirty="0"/>
              <a:t>Maxie c. maultsby</a:t>
            </a:r>
            <a:br>
              <a:rPr lang="en-US" b="1" i="1" dirty="0"/>
            </a:br>
            <a:r>
              <a:rPr lang="en-US" b="1" i="1" dirty="0"/>
              <a:t>national council of Christian and Jews Harris poll</a:t>
            </a:r>
            <a:br>
              <a:rPr lang="en-US" b="1" i="1" dirty="0"/>
            </a:br>
            <a:br>
              <a:rPr lang="en-US" b="1" i="1" dirty="0"/>
            </a:br>
            <a:r>
              <a:rPr lang="en-US" b="1" i="1" dirty="0"/>
              <a:t>“black people are inferior academically and therefore have less mental capacity than white people”</a:t>
            </a:r>
            <a:br>
              <a:rPr lang="en-US" dirty="0"/>
            </a:br>
            <a:endParaRPr lang="en-US" dirty="0"/>
          </a:p>
        </p:txBody>
      </p:sp>
    </p:spTree>
    <p:extLst>
      <p:ext uri="{BB962C8B-B14F-4D97-AF65-F5344CB8AC3E}">
        <p14:creationId xmlns:p14="http://schemas.microsoft.com/office/powerpoint/2010/main" val="2778139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224266-27A8-4E85-832D-98E23884ED83}"/>
              </a:ext>
            </a:extLst>
          </p:cNvPr>
          <p:cNvSpPr/>
          <p:nvPr/>
        </p:nvSpPr>
        <p:spPr>
          <a:xfrm>
            <a:off x="860299" y="1410355"/>
            <a:ext cx="10304891" cy="5447645"/>
          </a:xfrm>
          <a:prstGeom prst="rect">
            <a:avLst/>
          </a:prstGeom>
        </p:spPr>
        <p:txBody>
          <a:bodyPr wrap="square">
            <a:spAutoFit/>
          </a:bodyPr>
          <a:lstStyle/>
          <a:p>
            <a:r>
              <a:rPr lang="en-US" sz="2400" dirty="0">
                <a:solidFill>
                  <a:srgbClr val="333333"/>
                </a:solidFill>
                <a:latin typeface="Arial" panose="020B0604020202020204" pitchFamily="34" charset="0"/>
                <a:cs typeface="Arial" panose="020B0604020202020204" pitchFamily="34" charset="0"/>
              </a:rPr>
              <a:t>Black patients, as well as native Americans, would prefer to see physicians/professionals of their own ethnicity.</a:t>
            </a:r>
          </a:p>
          <a:p>
            <a:r>
              <a:rPr lang="en-US" sz="2400" dirty="0">
                <a:solidFill>
                  <a:srgbClr val="333333"/>
                </a:solidFill>
                <a:latin typeface="Arial" panose="020B0604020202020204" pitchFamily="34" charset="0"/>
                <a:cs typeface="Arial" panose="020B0604020202020204" pitchFamily="34" charset="0"/>
              </a:rPr>
              <a:t>This bring about disparity since these groups are severely underrepresented in the medical field.</a:t>
            </a:r>
          </a:p>
          <a:p>
            <a:r>
              <a:rPr lang="en-US" sz="2400" dirty="0">
                <a:solidFill>
                  <a:srgbClr val="333333"/>
                </a:solidFill>
                <a:latin typeface="Arial" panose="020B0604020202020204" pitchFamily="34" charset="0"/>
                <a:cs typeface="Arial" panose="020B0604020202020204" pitchFamily="34" charset="0"/>
              </a:rPr>
              <a:t>- African American doctors make up approximately 5% of physicians</a:t>
            </a:r>
          </a:p>
          <a:p>
            <a:r>
              <a:rPr lang="en-US" sz="2400" dirty="0">
                <a:solidFill>
                  <a:srgbClr val="333333"/>
                </a:solidFill>
                <a:latin typeface="Arial" panose="020B0604020202020204" pitchFamily="34" charset="0"/>
                <a:cs typeface="Arial" panose="020B0604020202020204" pitchFamily="34" charset="0"/>
              </a:rPr>
              <a:t>- Native American doctors make up less than 1% of physicians</a:t>
            </a:r>
          </a:p>
          <a:p>
            <a:endParaRPr lang="en-US" sz="2400" dirty="0">
              <a:solidFill>
                <a:srgbClr val="333333"/>
              </a:solidFill>
              <a:latin typeface="Arial" panose="020B0604020202020204" pitchFamily="34" charset="0"/>
              <a:cs typeface="Arial" panose="020B0604020202020204" pitchFamily="34" charset="0"/>
            </a:endParaRPr>
          </a:p>
          <a:p>
            <a:r>
              <a:rPr lang="en-US" sz="2400" dirty="0">
                <a:solidFill>
                  <a:srgbClr val="333333"/>
                </a:solidFill>
                <a:latin typeface="Arial" panose="020B0604020202020204" pitchFamily="34" charset="0"/>
                <a:cs typeface="Arial" panose="020B0604020202020204" pitchFamily="34" charset="0"/>
              </a:rPr>
              <a:t>African American patients are less trusting of physicians and their medical advice due to:</a:t>
            </a:r>
          </a:p>
          <a:p>
            <a:pPr marL="285750" indent="-285750">
              <a:buFontTx/>
              <a:buChar char="-"/>
            </a:pPr>
            <a:r>
              <a:rPr lang="en-US" sz="2400" dirty="0">
                <a:solidFill>
                  <a:srgbClr val="333333"/>
                </a:solidFill>
                <a:latin typeface="Arial" panose="020B0604020202020204" pitchFamily="34" charset="0"/>
                <a:cs typeface="Arial" panose="020B0604020202020204" pitchFamily="34" charset="0"/>
              </a:rPr>
              <a:t>Dark history of experimentation (four-decade long Tuskegee syphilis study) = leads to mistrust, skepticism, = leads to decline in patients’ health </a:t>
            </a:r>
          </a:p>
          <a:p>
            <a:pPr marL="285750" indent="-285750">
              <a:buFontTx/>
              <a:buChar char="-"/>
            </a:pPr>
            <a:r>
              <a:rPr lang="en-US" sz="2400" dirty="0">
                <a:solidFill>
                  <a:srgbClr val="333333"/>
                </a:solidFill>
                <a:latin typeface="Arial" panose="020B0604020202020204" pitchFamily="34" charset="0"/>
                <a:cs typeface="Arial" panose="020B0604020202020204" pitchFamily="34" charset="0"/>
              </a:rPr>
              <a:t>Religious stigma </a:t>
            </a:r>
          </a:p>
          <a:p>
            <a:pPr marL="285750" indent="-285750">
              <a:buFontTx/>
              <a:buChar char="-"/>
            </a:pPr>
            <a:endParaRPr lang="en-US" dirty="0">
              <a:solidFill>
                <a:srgbClr val="333333"/>
              </a:solidFill>
              <a:latin typeface="nyt-imperial"/>
            </a:endParaRPr>
          </a:p>
          <a:p>
            <a:pPr marL="285750" indent="-285750">
              <a:buFontTx/>
              <a:buChar char="-"/>
            </a:pPr>
            <a:endParaRPr lang="en-US" dirty="0"/>
          </a:p>
        </p:txBody>
      </p:sp>
    </p:spTree>
    <p:extLst>
      <p:ext uri="{BB962C8B-B14F-4D97-AF65-F5344CB8AC3E}">
        <p14:creationId xmlns:p14="http://schemas.microsoft.com/office/powerpoint/2010/main" val="599785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F21D0F-3BFD-43C9-843F-C2DA7CC5D978}"/>
              </a:ext>
            </a:extLst>
          </p:cNvPr>
          <p:cNvSpPr txBox="1"/>
          <p:nvPr/>
        </p:nvSpPr>
        <p:spPr>
          <a:xfrm>
            <a:off x="718671" y="2805953"/>
            <a:ext cx="10147300" cy="175432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Numerous studies have revealed that racial and ethnic and minority groups often receive different and less optimized management of their health care versus whites. (Journal of Law, Medicine Ethics 2001) </a:t>
            </a:r>
          </a:p>
          <a:p>
            <a:endParaRPr lang="en-US" dirty="0"/>
          </a:p>
          <a:p>
            <a:endParaRPr lang="en-US" dirty="0"/>
          </a:p>
        </p:txBody>
      </p:sp>
    </p:spTree>
    <p:extLst>
      <p:ext uri="{BB962C8B-B14F-4D97-AF65-F5344CB8AC3E}">
        <p14:creationId xmlns:p14="http://schemas.microsoft.com/office/powerpoint/2010/main" val="2338509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0E5419-114B-43FD-89C9-B8850ED9A4F1}"/>
              </a:ext>
            </a:extLst>
          </p:cNvPr>
          <p:cNvSpPr>
            <a:spLocks noGrp="1"/>
          </p:cNvSpPr>
          <p:nvPr>
            <p:ph idx="1"/>
          </p:nvPr>
        </p:nvSpPr>
        <p:spPr/>
        <p:txBody>
          <a:bodyPr/>
          <a:lstStyle/>
          <a:p>
            <a:r>
              <a:rPr lang="en-US" dirty="0"/>
              <a:t>African American patients with psychotic disorders receive high doses of antipsychotic medication versus whites and are more likely to receive depot versus </a:t>
            </a:r>
            <a:r>
              <a:rPr lang="en-US" dirty="0" err="1"/>
              <a:t>sga</a:t>
            </a:r>
            <a:r>
              <a:rPr lang="en-US" dirty="0"/>
              <a:t> oral. (schizophrenia Research 2004) </a:t>
            </a:r>
          </a:p>
        </p:txBody>
      </p:sp>
    </p:spTree>
    <p:extLst>
      <p:ext uri="{BB962C8B-B14F-4D97-AF65-F5344CB8AC3E}">
        <p14:creationId xmlns:p14="http://schemas.microsoft.com/office/powerpoint/2010/main" val="3347827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9FB41D-E612-4DE3-9CCA-26C2BAA38270}"/>
              </a:ext>
            </a:extLst>
          </p:cNvPr>
          <p:cNvSpPr>
            <a:spLocks noGrp="1"/>
          </p:cNvSpPr>
          <p:nvPr>
            <p:ph idx="1"/>
          </p:nvPr>
        </p:nvSpPr>
        <p:spPr/>
        <p:txBody>
          <a:bodyPr/>
          <a:lstStyle/>
          <a:p>
            <a:r>
              <a:rPr lang="en-US" dirty="0"/>
              <a:t>Black patients are overly diagnosed with schizophrenia versus other groups (William Lawson MD, PhD; Netscape July 2012) </a:t>
            </a:r>
          </a:p>
        </p:txBody>
      </p:sp>
    </p:spTree>
    <p:extLst>
      <p:ext uri="{BB962C8B-B14F-4D97-AF65-F5344CB8AC3E}">
        <p14:creationId xmlns:p14="http://schemas.microsoft.com/office/powerpoint/2010/main" val="346175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B10E-69D7-4379-BB92-EF12F6D8F326}"/>
              </a:ext>
            </a:extLst>
          </p:cNvPr>
          <p:cNvSpPr>
            <a:spLocks noGrp="1"/>
          </p:cNvSpPr>
          <p:nvPr>
            <p:ph type="title"/>
          </p:nvPr>
        </p:nvSpPr>
        <p:spPr>
          <a:xfrm>
            <a:off x="260059" y="0"/>
            <a:ext cx="11820087" cy="6769916"/>
          </a:xfrm>
        </p:spPr>
        <p:txBody>
          <a:bodyPr>
            <a:normAutofit/>
          </a:bodyPr>
          <a:lstStyle/>
          <a:p>
            <a:r>
              <a:rPr lang="en-US" sz="4000" b="1" i="1" dirty="0"/>
              <a:t>Bailey et all</a:t>
            </a:r>
            <a:br>
              <a:rPr lang="en-US" sz="4000" b="1" i="1" dirty="0"/>
            </a:br>
            <a:r>
              <a:rPr lang="en-US" sz="4000" b="1" i="1" dirty="0"/>
              <a:t>2011</a:t>
            </a:r>
            <a:br>
              <a:rPr lang="en-US" sz="4000" b="1" i="1" dirty="0"/>
            </a:br>
            <a:r>
              <a:rPr lang="en-US" sz="4000" b="1" i="1" dirty="0"/>
              <a:t>African Americans noted stigma religious beliefs distrust of medical professionals  and medications 63% viewed depression a personal weakness. They are more likely to seek the help of clergy </a:t>
            </a:r>
          </a:p>
        </p:txBody>
      </p:sp>
    </p:spTree>
    <p:extLst>
      <p:ext uri="{BB962C8B-B14F-4D97-AF65-F5344CB8AC3E}">
        <p14:creationId xmlns:p14="http://schemas.microsoft.com/office/powerpoint/2010/main" val="3460467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C6806-7BC9-4F8F-93AD-FDA3C063A474}"/>
              </a:ext>
            </a:extLst>
          </p:cNvPr>
          <p:cNvSpPr>
            <a:spLocks noGrp="1"/>
          </p:cNvSpPr>
          <p:nvPr>
            <p:ph type="title"/>
          </p:nvPr>
        </p:nvSpPr>
        <p:spPr>
          <a:xfrm>
            <a:off x="1" y="0"/>
            <a:ext cx="11450972" cy="6786693"/>
          </a:xfrm>
        </p:spPr>
        <p:txBody>
          <a:bodyPr>
            <a:normAutofit/>
          </a:bodyPr>
          <a:lstStyle/>
          <a:p>
            <a:pPr algn="ctr"/>
            <a:r>
              <a:rPr lang="en-US" b="1" i="1" dirty="0"/>
              <a:t>Latinos:</a:t>
            </a:r>
            <a:br>
              <a:rPr lang="en-US" b="1" i="1" dirty="0"/>
            </a:br>
            <a:br>
              <a:rPr lang="en-US" b="1" i="1" dirty="0"/>
            </a:br>
            <a:r>
              <a:rPr lang="en-US" b="1" i="1" dirty="0"/>
              <a:t>largest ethnic minority</a:t>
            </a:r>
            <a:br>
              <a:rPr lang="en-US" b="1" i="1" dirty="0"/>
            </a:br>
            <a:br>
              <a:rPr lang="en-US" b="1" i="1" dirty="0"/>
            </a:br>
            <a:r>
              <a:rPr lang="en-US" b="1" i="1" dirty="0"/>
              <a:t>Mexican</a:t>
            </a:r>
            <a:br>
              <a:rPr lang="en-US" b="1" i="1" dirty="0"/>
            </a:br>
            <a:r>
              <a:rPr lang="en-US" b="1" i="1" dirty="0"/>
              <a:t>Puerto Ricans</a:t>
            </a:r>
            <a:br>
              <a:rPr lang="en-US" b="1" i="1" dirty="0"/>
            </a:br>
            <a:r>
              <a:rPr lang="en-US" b="1" i="1" dirty="0"/>
              <a:t>bilingual express more psychopathology</a:t>
            </a:r>
            <a:br>
              <a:rPr lang="en-US" b="1" i="1" dirty="0"/>
            </a:br>
            <a:endParaRPr lang="en-US" b="1" i="1" dirty="0"/>
          </a:p>
        </p:txBody>
      </p:sp>
    </p:spTree>
    <p:extLst>
      <p:ext uri="{BB962C8B-B14F-4D97-AF65-F5344CB8AC3E}">
        <p14:creationId xmlns:p14="http://schemas.microsoft.com/office/powerpoint/2010/main" val="9026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BDB51-B110-4418-8424-492F8C405978}"/>
              </a:ext>
            </a:extLst>
          </p:cNvPr>
          <p:cNvSpPr>
            <a:spLocks noGrp="1"/>
          </p:cNvSpPr>
          <p:nvPr>
            <p:ph type="title"/>
          </p:nvPr>
        </p:nvSpPr>
        <p:spPr>
          <a:xfrm>
            <a:off x="184558" y="209725"/>
            <a:ext cx="10586906" cy="5784675"/>
          </a:xfrm>
        </p:spPr>
        <p:txBody>
          <a:bodyPr>
            <a:normAutofit/>
          </a:bodyPr>
          <a:lstStyle/>
          <a:p>
            <a:r>
              <a:rPr lang="en-US" dirty="0"/>
              <a:t>Latinos</a:t>
            </a:r>
            <a:br>
              <a:rPr lang="en-US" dirty="0"/>
            </a:br>
            <a:br>
              <a:rPr lang="en-US" dirty="0"/>
            </a:br>
            <a:r>
              <a:rPr lang="en-US" dirty="0"/>
              <a:t>religion 90% catholic </a:t>
            </a:r>
            <a:br>
              <a:rPr lang="en-US" dirty="0"/>
            </a:br>
            <a:br>
              <a:rPr lang="en-US" dirty="0"/>
            </a:br>
            <a:r>
              <a:rPr lang="en-US" dirty="0"/>
              <a:t>curandero  folk heavily Mexican illness caused by evil forces-(evil eye)Psychoactive plants are used to induce visions to give answers to problems</a:t>
            </a:r>
          </a:p>
        </p:txBody>
      </p:sp>
    </p:spTree>
    <p:extLst>
      <p:ext uri="{BB962C8B-B14F-4D97-AF65-F5344CB8AC3E}">
        <p14:creationId xmlns:p14="http://schemas.microsoft.com/office/powerpoint/2010/main" val="3403790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DACE-6BAC-491A-8488-7E9E46978219}"/>
              </a:ext>
            </a:extLst>
          </p:cNvPr>
          <p:cNvSpPr>
            <a:spLocks noGrp="1"/>
          </p:cNvSpPr>
          <p:nvPr>
            <p:ph type="title"/>
          </p:nvPr>
        </p:nvSpPr>
        <p:spPr>
          <a:xfrm>
            <a:off x="1112051" y="2071303"/>
            <a:ext cx="8534400" cy="1507067"/>
          </a:xfrm>
        </p:spPr>
        <p:txBody>
          <a:bodyPr>
            <a:normAutofit fontScale="90000"/>
          </a:bodyPr>
          <a:lstStyle/>
          <a:p>
            <a:r>
              <a:rPr lang="en-US" dirty="0"/>
              <a:t>Spiritism- Latin American and Caribbean karma- with the evil eye</a:t>
            </a:r>
          </a:p>
        </p:txBody>
      </p:sp>
    </p:spTree>
    <p:extLst>
      <p:ext uri="{BB962C8B-B14F-4D97-AF65-F5344CB8AC3E}">
        <p14:creationId xmlns:p14="http://schemas.microsoft.com/office/powerpoint/2010/main" val="59922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F9702-C8B2-4D10-9AB8-4793F858337A}"/>
              </a:ext>
            </a:extLst>
          </p:cNvPr>
          <p:cNvSpPr>
            <a:spLocks noGrp="1"/>
          </p:cNvSpPr>
          <p:nvPr>
            <p:ph type="title"/>
          </p:nvPr>
        </p:nvSpPr>
        <p:spPr>
          <a:xfrm>
            <a:off x="469783" y="1048624"/>
            <a:ext cx="10570129" cy="3263317"/>
          </a:xfrm>
        </p:spPr>
        <p:txBody>
          <a:bodyPr>
            <a:normAutofit/>
          </a:bodyPr>
          <a:lstStyle/>
          <a:p>
            <a:r>
              <a:rPr lang="en-US" dirty="0"/>
              <a:t>Latinos prefer psychotherapy not medication as it raises the stigma of mental illness</a:t>
            </a:r>
          </a:p>
        </p:txBody>
      </p:sp>
    </p:spTree>
    <p:extLst>
      <p:ext uri="{BB962C8B-B14F-4D97-AF65-F5344CB8AC3E}">
        <p14:creationId xmlns:p14="http://schemas.microsoft.com/office/powerpoint/2010/main" val="289863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909C-6C92-4CA6-9C7C-3DCFB99AF5A4}"/>
              </a:ext>
            </a:extLst>
          </p:cNvPr>
          <p:cNvSpPr>
            <a:spLocks noGrp="1"/>
          </p:cNvSpPr>
          <p:nvPr>
            <p:ph type="title"/>
          </p:nvPr>
        </p:nvSpPr>
        <p:spPr>
          <a:xfrm>
            <a:off x="755008" y="1543575"/>
            <a:ext cx="9966121" cy="2521357"/>
          </a:xfrm>
        </p:spPr>
        <p:txBody>
          <a:bodyPr/>
          <a:lstStyle/>
          <a:p>
            <a:r>
              <a:rPr lang="en-US" dirty="0"/>
              <a:t>Santeria- African and catholic beliefs- expels bad spirits, herbal medicines and people who intervene</a:t>
            </a:r>
          </a:p>
        </p:txBody>
      </p:sp>
    </p:spTree>
    <p:extLst>
      <p:ext uri="{BB962C8B-B14F-4D97-AF65-F5344CB8AC3E}">
        <p14:creationId xmlns:p14="http://schemas.microsoft.com/office/powerpoint/2010/main" val="3422093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0BA3-A109-4AEA-80BF-40F14F631FC2}"/>
              </a:ext>
            </a:extLst>
          </p:cNvPr>
          <p:cNvSpPr>
            <a:spLocks noGrp="1"/>
          </p:cNvSpPr>
          <p:nvPr>
            <p:ph type="title"/>
          </p:nvPr>
        </p:nvSpPr>
        <p:spPr>
          <a:xfrm>
            <a:off x="637563" y="1543574"/>
            <a:ext cx="9428337" cy="2043185"/>
          </a:xfrm>
        </p:spPr>
        <p:txBody>
          <a:bodyPr>
            <a:normAutofit/>
          </a:bodyPr>
          <a:lstStyle/>
          <a:p>
            <a:pPr algn="ctr"/>
            <a:r>
              <a:rPr lang="en-US" sz="5400" b="1" i="1" dirty="0"/>
              <a:t>Improving healthcare diversity</a:t>
            </a:r>
          </a:p>
        </p:txBody>
      </p:sp>
    </p:spTree>
    <p:extLst>
      <p:ext uri="{BB962C8B-B14F-4D97-AF65-F5344CB8AC3E}">
        <p14:creationId xmlns:p14="http://schemas.microsoft.com/office/powerpoint/2010/main" val="1425992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2E65-0C61-480A-8581-C1E21F12B6C7}"/>
              </a:ext>
            </a:extLst>
          </p:cNvPr>
          <p:cNvSpPr>
            <a:spLocks noGrp="1"/>
          </p:cNvSpPr>
          <p:nvPr>
            <p:ph type="title"/>
          </p:nvPr>
        </p:nvSpPr>
        <p:spPr/>
        <p:txBody>
          <a:bodyPr/>
          <a:lstStyle/>
          <a:p>
            <a:endParaRPr lang="en-US" dirty="0"/>
          </a:p>
        </p:txBody>
      </p:sp>
      <p:pic>
        <p:nvPicPr>
          <p:cNvPr id="5" name="Content Placeholder 4" descr="A close up of text on a white background&#10;&#10;Description generated with high confidence">
            <a:extLst>
              <a:ext uri="{FF2B5EF4-FFF2-40B4-BE49-F238E27FC236}">
                <a16:creationId xmlns:a16="http://schemas.microsoft.com/office/drawing/2014/main" id="{284D3563-DCDE-4659-AA27-2ABED4C3C093}"/>
              </a:ext>
            </a:extLst>
          </p:cNvPr>
          <p:cNvPicPr>
            <a:picLocks noGrp="1" noChangeAspect="1"/>
          </p:cNvPicPr>
          <p:nvPr>
            <p:ph idx="1"/>
          </p:nvPr>
        </p:nvPicPr>
        <p:blipFill>
          <a:blip r:embed="rId2"/>
          <a:stretch>
            <a:fillRect/>
          </a:stretch>
        </p:blipFill>
        <p:spPr>
          <a:xfrm>
            <a:off x="1555307" y="289111"/>
            <a:ext cx="8743630" cy="5878606"/>
          </a:xfrm>
        </p:spPr>
      </p:pic>
    </p:spTree>
    <p:extLst>
      <p:ext uri="{BB962C8B-B14F-4D97-AF65-F5344CB8AC3E}">
        <p14:creationId xmlns:p14="http://schemas.microsoft.com/office/powerpoint/2010/main" val="3135961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9FCB-8E4F-4B08-97D2-ABF9F82BE81C}"/>
              </a:ext>
            </a:extLst>
          </p:cNvPr>
          <p:cNvSpPr>
            <a:spLocks noGrp="1"/>
          </p:cNvSpPr>
          <p:nvPr>
            <p:ph type="title"/>
          </p:nvPr>
        </p:nvSpPr>
        <p:spPr>
          <a:xfrm>
            <a:off x="919104" y="1828800"/>
            <a:ext cx="8534400" cy="3196206"/>
          </a:xfrm>
        </p:spPr>
        <p:txBody>
          <a:bodyPr>
            <a:normAutofit/>
          </a:bodyPr>
          <a:lstStyle/>
          <a:p>
            <a:pPr algn="ctr"/>
            <a:r>
              <a:rPr lang="en-US" sz="4800" b="1" i="1" dirty="0"/>
              <a:t>Offering education in cultural competence</a:t>
            </a:r>
          </a:p>
        </p:txBody>
      </p:sp>
    </p:spTree>
    <p:extLst>
      <p:ext uri="{BB962C8B-B14F-4D97-AF65-F5344CB8AC3E}">
        <p14:creationId xmlns:p14="http://schemas.microsoft.com/office/powerpoint/2010/main" val="3065887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2B999-DC4C-4B85-AC8E-D705A9F9687E}"/>
              </a:ext>
            </a:extLst>
          </p:cNvPr>
          <p:cNvSpPr>
            <a:spLocks noGrp="1"/>
          </p:cNvSpPr>
          <p:nvPr>
            <p:ph type="title"/>
          </p:nvPr>
        </p:nvSpPr>
        <p:spPr>
          <a:xfrm>
            <a:off x="1489555" y="2197138"/>
            <a:ext cx="8534400" cy="1507067"/>
          </a:xfrm>
        </p:spPr>
        <p:txBody>
          <a:bodyPr>
            <a:normAutofit/>
          </a:bodyPr>
          <a:lstStyle/>
          <a:p>
            <a:pPr algn="ctr"/>
            <a:r>
              <a:rPr lang="en-US" sz="4400" b="1" i="1" dirty="0"/>
              <a:t>Education to fight stigma</a:t>
            </a:r>
          </a:p>
        </p:txBody>
      </p:sp>
    </p:spTree>
    <p:extLst>
      <p:ext uri="{BB962C8B-B14F-4D97-AF65-F5344CB8AC3E}">
        <p14:creationId xmlns:p14="http://schemas.microsoft.com/office/powerpoint/2010/main" val="3931989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16E54-25A8-454D-A112-1C70194D5264}"/>
              </a:ext>
            </a:extLst>
          </p:cNvPr>
          <p:cNvSpPr>
            <a:spLocks noGrp="1"/>
          </p:cNvSpPr>
          <p:nvPr>
            <p:ph type="title"/>
          </p:nvPr>
        </p:nvSpPr>
        <p:spPr/>
        <p:txBody>
          <a:bodyPr/>
          <a:lstStyle/>
          <a:p>
            <a:r>
              <a:rPr lang="en-US" dirty="0"/>
              <a:t>Diversity manager</a:t>
            </a:r>
          </a:p>
        </p:txBody>
      </p:sp>
      <p:sp>
        <p:nvSpPr>
          <p:cNvPr id="3" name="Content Placeholder 2">
            <a:extLst>
              <a:ext uri="{FF2B5EF4-FFF2-40B4-BE49-F238E27FC236}">
                <a16:creationId xmlns:a16="http://schemas.microsoft.com/office/drawing/2014/main" id="{0A7E21CF-A25F-4C42-99DC-6C72A0EE9AE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180461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845D0-27E6-4403-A791-031F8B983020}"/>
              </a:ext>
            </a:extLst>
          </p:cNvPr>
          <p:cNvSpPr>
            <a:spLocks noGrp="1"/>
          </p:cNvSpPr>
          <p:nvPr>
            <p:ph type="title"/>
          </p:nvPr>
        </p:nvSpPr>
        <p:spPr/>
        <p:txBody>
          <a:bodyPr/>
          <a:lstStyle/>
          <a:p>
            <a:endParaRPr lang="en-US" dirty="0"/>
          </a:p>
        </p:txBody>
      </p:sp>
      <p:pic>
        <p:nvPicPr>
          <p:cNvPr id="5" name="Content Placeholder 4" descr="A screenshot of a cell phone&#10;&#10;Description generated with very high confidence">
            <a:extLst>
              <a:ext uri="{FF2B5EF4-FFF2-40B4-BE49-F238E27FC236}">
                <a16:creationId xmlns:a16="http://schemas.microsoft.com/office/drawing/2014/main" id="{761A21E5-A2D6-4601-89E5-4AC7FFEAC4AE}"/>
              </a:ext>
            </a:extLst>
          </p:cNvPr>
          <p:cNvPicPr>
            <a:picLocks noGrp="1" noChangeAspect="1"/>
          </p:cNvPicPr>
          <p:nvPr>
            <p:ph idx="1"/>
          </p:nvPr>
        </p:nvPicPr>
        <p:blipFill>
          <a:blip r:embed="rId2"/>
          <a:stretch>
            <a:fillRect/>
          </a:stretch>
        </p:blipFill>
        <p:spPr>
          <a:xfrm>
            <a:off x="2121393" y="383241"/>
            <a:ext cx="7949213" cy="6091518"/>
          </a:xfrm>
        </p:spPr>
      </p:pic>
    </p:spTree>
    <p:extLst>
      <p:ext uri="{BB962C8B-B14F-4D97-AF65-F5344CB8AC3E}">
        <p14:creationId xmlns:p14="http://schemas.microsoft.com/office/powerpoint/2010/main" val="3380593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897C0F-C460-41FE-B351-6230105197A2}"/>
              </a:ext>
            </a:extLst>
          </p:cNvPr>
          <p:cNvSpPr>
            <a:spLocks noGrp="1"/>
          </p:cNvSpPr>
          <p:nvPr>
            <p:ph type="title"/>
          </p:nvPr>
        </p:nvSpPr>
        <p:spPr/>
        <p:txBody>
          <a:bodyPr/>
          <a:lstStyle/>
          <a:p>
            <a:r>
              <a:rPr lang="en-US" dirty="0"/>
              <a:t>Solutions</a:t>
            </a:r>
          </a:p>
        </p:txBody>
      </p:sp>
      <p:sp>
        <p:nvSpPr>
          <p:cNvPr id="5" name="Content Placeholder 4">
            <a:extLst>
              <a:ext uri="{FF2B5EF4-FFF2-40B4-BE49-F238E27FC236}">
                <a16:creationId xmlns:a16="http://schemas.microsoft.com/office/drawing/2014/main" id="{CE3E08E4-775D-49E6-BEE4-3848D23A4576}"/>
              </a:ext>
            </a:extLst>
          </p:cNvPr>
          <p:cNvSpPr>
            <a:spLocks noGrp="1"/>
          </p:cNvSpPr>
          <p:nvPr>
            <p:ph idx="1"/>
          </p:nvPr>
        </p:nvSpPr>
        <p:spPr/>
        <p:txBody>
          <a:bodyPr/>
          <a:lstStyle/>
          <a:p>
            <a:r>
              <a:rPr lang="en-US" dirty="0"/>
              <a:t>Health resources and services administration found that minorities can improve access to care in underserved areas better than nonminorities</a:t>
            </a:r>
          </a:p>
          <a:p>
            <a:r>
              <a:rPr lang="en-US" dirty="0"/>
              <a:t>2010 Institute of medicine reports that a diverse workforce improves overall patient care by enhancing communication</a:t>
            </a:r>
          </a:p>
          <a:p>
            <a:r>
              <a:rPr lang="en-US" dirty="0"/>
              <a:t>Increase patient satisfaction</a:t>
            </a:r>
          </a:p>
          <a:p>
            <a:r>
              <a:rPr lang="en-US" dirty="0"/>
              <a:t>Decreases health disparity </a:t>
            </a:r>
          </a:p>
          <a:p>
            <a:r>
              <a:rPr lang="en-US" dirty="0"/>
              <a:t>Improves problem solving among the team</a:t>
            </a:r>
          </a:p>
          <a:p>
            <a:endParaRPr lang="en-US" dirty="0"/>
          </a:p>
        </p:txBody>
      </p:sp>
    </p:spTree>
    <p:extLst>
      <p:ext uri="{BB962C8B-B14F-4D97-AF65-F5344CB8AC3E}">
        <p14:creationId xmlns:p14="http://schemas.microsoft.com/office/powerpoint/2010/main" val="307446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person&#10;&#10;Description generated with very high confidence">
            <a:extLst>
              <a:ext uri="{FF2B5EF4-FFF2-40B4-BE49-F238E27FC236}">
                <a16:creationId xmlns:a16="http://schemas.microsoft.com/office/drawing/2014/main" id="{BFF7AB8F-ACD5-421B-8F1E-8F01A1792CB5}"/>
              </a:ext>
            </a:extLst>
          </p:cNvPr>
          <p:cNvPicPr>
            <a:picLocks noGrp="1" noChangeAspect="1"/>
          </p:cNvPicPr>
          <p:nvPr>
            <p:ph idx="1"/>
          </p:nvPr>
        </p:nvPicPr>
        <p:blipFill>
          <a:blip r:embed="rId2"/>
          <a:stretch>
            <a:fillRect/>
          </a:stretch>
        </p:blipFill>
        <p:spPr>
          <a:xfrm>
            <a:off x="0" y="0"/>
            <a:ext cx="12191999" cy="7013542"/>
          </a:xfrm>
        </p:spPr>
      </p:pic>
    </p:spTree>
    <p:extLst>
      <p:ext uri="{BB962C8B-B14F-4D97-AF65-F5344CB8AC3E}">
        <p14:creationId xmlns:p14="http://schemas.microsoft.com/office/powerpoint/2010/main" val="1095778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F5E5-F53A-4585-A0C3-57F98DD2A629}"/>
              </a:ext>
            </a:extLst>
          </p:cNvPr>
          <p:cNvSpPr>
            <a:spLocks noGrp="1"/>
          </p:cNvSpPr>
          <p:nvPr>
            <p:ph type="title"/>
          </p:nvPr>
        </p:nvSpPr>
        <p:spPr/>
        <p:txBody>
          <a:bodyPr/>
          <a:lstStyle/>
          <a:p>
            <a:r>
              <a:rPr lang="en-US" dirty="0"/>
              <a:t>Bibliography  ( no certain order)</a:t>
            </a:r>
          </a:p>
        </p:txBody>
      </p:sp>
      <p:sp>
        <p:nvSpPr>
          <p:cNvPr id="3" name="Content Placeholder 2">
            <a:extLst>
              <a:ext uri="{FF2B5EF4-FFF2-40B4-BE49-F238E27FC236}">
                <a16:creationId xmlns:a16="http://schemas.microsoft.com/office/drawing/2014/main" id="{FE430A8F-08BC-4FDE-8649-5533F7C1B995}"/>
              </a:ext>
            </a:extLst>
          </p:cNvPr>
          <p:cNvSpPr>
            <a:spLocks noGrp="1"/>
          </p:cNvSpPr>
          <p:nvPr>
            <p:ph idx="1"/>
          </p:nvPr>
        </p:nvSpPr>
        <p:spPr/>
        <p:txBody>
          <a:bodyPr>
            <a:normAutofit lnSpcReduction="10000"/>
          </a:bodyPr>
          <a:lstStyle/>
          <a:p>
            <a:r>
              <a:rPr lang="en-US" dirty="0"/>
              <a:t>Sullivan report  2004  “ diversity “</a:t>
            </a:r>
          </a:p>
          <a:p>
            <a:r>
              <a:rPr lang="en-US" dirty="0"/>
              <a:t>Institute of medicine report 2010</a:t>
            </a:r>
          </a:p>
          <a:p>
            <a:r>
              <a:rPr lang="en-US" dirty="0"/>
              <a:t>Health resources and Services Administration  “ The Rational for Diversity “2009</a:t>
            </a:r>
          </a:p>
          <a:p>
            <a:r>
              <a:rPr lang="en-US" dirty="0"/>
              <a:t>“Issues in the Psychiatric treatment of African Americans” Baker, FM Bell ,carl Psychiatric services March 1999</a:t>
            </a:r>
          </a:p>
          <a:p>
            <a:r>
              <a:rPr lang="en-US" dirty="0"/>
              <a:t>Cultural perspectives on mental health” global mental health conference</a:t>
            </a:r>
          </a:p>
          <a:p>
            <a:r>
              <a:rPr lang="en-US" dirty="0"/>
              <a:t>Abdullah, mental illness stigma and ethnocultural beliefs  Clinical Psychology 31: 934-938</a:t>
            </a:r>
          </a:p>
        </p:txBody>
      </p:sp>
    </p:spTree>
    <p:extLst>
      <p:ext uri="{BB962C8B-B14F-4D97-AF65-F5344CB8AC3E}">
        <p14:creationId xmlns:p14="http://schemas.microsoft.com/office/powerpoint/2010/main" val="26573888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2D8CD66-6E34-4232-868C-F61EC84AFC0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BA1EDB24-D25E-4498-9742-07355DA2B19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E5C3020-0F81-4919-9D1F-B6ED9A835366}"/>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3ECD783-8E88-4D10-99BD-C579F0CA2AD4}"/>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9EDE005-2618-4634-B693-DAB7F6013857}"/>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C4252634-CD2F-416D-80D4-1C184472B07F}"/>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5" name="Content Placeholder 4" descr="A giraffe standing on top of a lush green field&#10;&#10;Description generated with high confidence">
            <a:extLst>
              <a:ext uri="{FF2B5EF4-FFF2-40B4-BE49-F238E27FC236}">
                <a16:creationId xmlns:a16="http://schemas.microsoft.com/office/drawing/2014/main" id="{8F7713CE-5107-49FE-9A0F-DF973E6639C9}"/>
              </a:ext>
            </a:extLst>
          </p:cNvPr>
          <p:cNvPicPr>
            <a:picLocks noGrp="1" noChangeAspect="1"/>
          </p:cNvPicPr>
          <p:nvPr>
            <p:ph idx="1"/>
          </p:nvPr>
        </p:nvPicPr>
        <p:blipFill rotWithShape="1">
          <a:blip r:embed="rId2"/>
          <a:srcRect t="544" b="14551"/>
          <a:stretch/>
        </p:blipFill>
        <p:spPr>
          <a:xfrm>
            <a:off x="20" y="10"/>
            <a:ext cx="12191980" cy="6857990"/>
          </a:xfrm>
          <a:prstGeom prst="rect">
            <a:avLst/>
          </a:prstGeom>
        </p:spPr>
      </p:pic>
    </p:spTree>
    <p:extLst>
      <p:ext uri="{BB962C8B-B14F-4D97-AF65-F5344CB8AC3E}">
        <p14:creationId xmlns:p14="http://schemas.microsoft.com/office/powerpoint/2010/main" val="18663793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F5FF-E405-4048-9D9A-63DF90640C28}"/>
              </a:ext>
            </a:extLst>
          </p:cNvPr>
          <p:cNvSpPr>
            <a:spLocks noGrp="1"/>
          </p:cNvSpPr>
          <p:nvPr>
            <p:ph type="title"/>
          </p:nvPr>
        </p:nvSpPr>
        <p:spPr/>
        <p:txBody>
          <a:bodyPr/>
          <a:lstStyle/>
          <a:p>
            <a:endParaRPr lang="en-US" dirty="0"/>
          </a:p>
        </p:txBody>
      </p:sp>
      <p:pic>
        <p:nvPicPr>
          <p:cNvPr id="5" name="Content Placeholder 4" descr="A picture containing ground, building&#10;&#10;Description generated with very high confidence">
            <a:extLst>
              <a:ext uri="{FF2B5EF4-FFF2-40B4-BE49-F238E27FC236}">
                <a16:creationId xmlns:a16="http://schemas.microsoft.com/office/drawing/2014/main" id="{51DC0712-5AC4-4853-85C2-669D790E0B6C}"/>
              </a:ext>
            </a:extLst>
          </p:cNvPr>
          <p:cNvPicPr>
            <a:picLocks noGrp="1" noChangeAspect="1"/>
          </p:cNvPicPr>
          <p:nvPr>
            <p:ph idx="1"/>
          </p:nvPr>
        </p:nvPicPr>
        <p:blipFill>
          <a:blip r:embed="rId2"/>
          <a:stretch>
            <a:fillRect/>
          </a:stretch>
        </p:blipFill>
        <p:spPr>
          <a:xfrm>
            <a:off x="1" y="0"/>
            <a:ext cx="12192000" cy="6858000"/>
          </a:xfrm>
        </p:spPr>
      </p:pic>
    </p:spTree>
    <p:extLst>
      <p:ext uri="{BB962C8B-B14F-4D97-AF65-F5344CB8AC3E}">
        <p14:creationId xmlns:p14="http://schemas.microsoft.com/office/powerpoint/2010/main" val="1891151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41A774F3-9A8B-41C4-8638-FE86034FFD3C}"/>
              </a:ext>
            </a:extLst>
          </p:cNvPr>
          <p:cNvSpPr txBox="1"/>
          <p:nvPr/>
        </p:nvSpPr>
        <p:spPr>
          <a:xfrm>
            <a:off x="8696935" y="5549966"/>
            <a:ext cx="236337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Ken Duckworth,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Medical Director, NAMI </a:t>
            </a:r>
          </a:p>
        </p:txBody>
      </p:sp>
      <p:sp>
        <p:nvSpPr>
          <p:cNvPr id="14" name="TextBox 13">
            <a:extLst>
              <a:ext uri="{FF2B5EF4-FFF2-40B4-BE49-F238E27FC236}">
                <a16:creationId xmlns:a16="http://schemas.microsoft.com/office/drawing/2014/main" id="{953D769D-4954-495C-8134-BEA6BBF03833}"/>
              </a:ext>
            </a:extLst>
          </p:cNvPr>
          <p:cNvSpPr txBox="1"/>
          <p:nvPr/>
        </p:nvSpPr>
        <p:spPr>
          <a:xfrm>
            <a:off x="391751" y="5272601"/>
            <a:ext cx="2837965"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Dr. Maxie Gordon, Psychiatrist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East MS State Hospital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VA Medical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Hinds Behavioral Health</a:t>
            </a:r>
          </a:p>
        </p:txBody>
      </p:sp>
      <p:pic>
        <p:nvPicPr>
          <p:cNvPr id="4" name="Picture 3">
            <a:extLst>
              <a:ext uri="{FF2B5EF4-FFF2-40B4-BE49-F238E27FC236}">
                <a16:creationId xmlns:a16="http://schemas.microsoft.com/office/drawing/2014/main" id="{40E62178-3291-481A-99F3-EB61F3F9C01B}"/>
              </a:ext>
            </a:extLst>
          </p:cNvPr>
          <p:cNvPicPr>
            <a:picLocks noChangeAspect="1"/>
          </p:cNvPicPr>
          <p:nvPr/>
        </p:nvPicPr>
        <p:blipFill>
          <a:blip r:embed="rId2"/>
          <a:stretch>
            <a:fillRect/>
          </a:stretch>
        </p:blipFill>
        <p:spPr>
          <a:xfrm>
            <a:off x="8246778" y="1917352"/>
            <a:ext cx="3263686" cy="3263686"/>
          </a:xfrm>
          <a:prstGeom prst="rect">
            <a:avLst/>
          </a:prstGeom>
          <a:ln w="38100">
            <a:solidFill>
              <a:schemeClr val="tx1"/>
            </a:solidFill>
          </a:ln>
        </p:spPr>
      </p:pic>
      <p:pic>
        <p:nvPicPr>
          <p:cNvPr id="6" name="Picture 5" descr="A person posing for the camera&#10;&#10;Description generated with very high confidence">
            <a:extLst>
              <a:ext uri="{FF2B5EF4-FFF2-40B4-BE49-F238E27FC236}">
                <a16:creationId xmlns:a16="http://schemas.microsoft.com/office/drawing/2014/main" id="{E1C627A7-AF74-4671-BC9A-CEDD93088FF9}"/>
              </a:ext>
            </a:extLst>
          </p:cNvPr>
          <p:cNvPicPr>
            <a:picLocks noChangeAspect="1"/>
          </p:cNvPicPr>
          <p:nvPr/>
        </p:nvPicPr>
        <p:blipFill>
          <a:blip r:embed="rId3"/>
          <a:stretch>
            <a:fillRect/>
          </a:stretch>
        </p:blipFill>
        <p:spPr>
          <a:xfrm>
            <a:off x="391751" y="1838586"/>
            <a:ext cx="2720012" cy="3342452"/>
          </a:xfrm>
          <a:prstGeom prst="rect">
            <a:avLst/>
          </a:prstGeom>
          <a:ln w="38100">
            <a:solidFill>
              <a:schemeClr val="tx1"/>
            </a:solidFill>
          </a:ln>
        </p:spPr>
      </p:pic>
      <p:pic>
        <p:nvPicPr>
          <p:cNvPr id="3" name="Picture 2" descr="A drawing of a cartoon character&#10;&#10;Description generated with high confidence">
            <a:extLst>
              <a:ext uri="{FF2B5EF4-FFF2-40B4-BE49-F238E27FC236}">
                <a16:creationId xmlns:a16="http://schemas.microsoft.com/office/drawing/2014/main" id="{1DC0F523-C25B-4E0A-9430-23CF11C37CF7}"/>
              </a:ext>
            </a:extLst>
          </p:cNvPr>
          <p:cNvPicPr>
            <a:picLocks noChangeAspect="1"/>
          </p:cNvPicPr>
          <p:nvPr/>
        </p:nvPicPr>
        <p:blipFill>
          <a:blip r:embed="rId4"/>
          <a:stretch>
            <a:fillRect/>
          </a:stretch>
        </p:blipFill>
        <p:spPr>
          <a:xfrm>
            <a:off x="4605618" y="951621"/>
            <a:ext cx="2819400" cy="1619250"/>
          </a:xfrm>
          <a:prstGeom prst="rect">
            <a:avLst/>
          </a:prstGeom>
        </p:spPr>
      </p:pic>
    </p:spTree>
    <p:extLst>
      <p:ext uri="{BB962C8B-B14F-4D97-AF65-F5344CB8AC3E}">
        <p14:creationId xmlns:p14="http://schemas.microsoft.com/office/powerpoint/2010/main" val="47374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2CA75-0DDD-4A10-B436-935184315FB2}"/>
              </a:ext>
            </a:extLst>
          </p:cNvPr>
          <p:cNvSpPr>
            <a:spLocks noGrp="1"/>
          </p:cNvSpPr>
          <p:nvPr>
            <p:ph type="title"/>
          </p:nvPr>
        </p:nvSpPr>
        <p:spPr/>
        <p:txBody>
          <a:bodyPr>
            <a:normAutofit fontScale="90000"/>
          </a:bodyPr>
          <a:lstStyle/>
          <a:p>
            <a:pPr algn="ctr"/>
            <a:r>
              <a:rPr lang="en-US" dirty="0"/>
              <a:t>Join us for our next webinar</a:t>
            </a:r>
            <a:br>
              <a:rPr lang="en-US" dirty="0"/>
            </a:br>
            <a:r>
              <a:rPr lang="en-US" dirty="0"/>
              <a:t>Thursday, November 8,  4:00 – 5:30</a:t>
            </a:r>
          </a:p>
        </p:txBody>
      </p:sp>
      <p:sp>
        <p:nvSpPr>
          <p:cNvPr id="3" name="Content Placeholder 2">
            <a:extLst>
              <a:ext uri="{FF2B5EF4-FFF2-40B4-BE49-F238E27FC236}">
                <a16:creationId xmlns:a16="http://schemas.microsoft.com/office/drawing/2014/main" id="{4E5BD1E9-5455-47A4-BE78-7E300D3ACF2F}"/>
              </a:ext>
            </a:extLst>
          </p:cNvPr>
          <p:cNvSpPr>
            <a:spLocks noGrp="1"/>
          </p:cNvSpPr>
          <p:nvPr>
            <p:ph idx="1"/>
          </p:nvPr>
        </p:nvSpPr>
        <p:spPr>
          <a:xfrm>
            <a:off x="80681" y="1825625"/>
            <a:ext cx="11896165" cy="4351338"/>
          </a:xfrm>
        </p:spPr>
        <p:txBody>
          <a:bodyPr>
            <a:normAutofit/>
          </a:bodyPr>
          <a:lstStyle/>
          <a:p>
            <a:pPr marL="0" indent="0" algn="ctr">
              <a:buNone/>
            </a:pPr>
            <a:r>
              <a:rPr lang="en-US" sz="4000" b="1" dirty="0"/>
              <a:t>Caregiving for People with Mental Illness</a:t>
            </a:r>
          </a:p>
          <a:p>
            <a:pPr marL="0" indent="0" algn="r">
              <a:buNone/>
            </a:pPr>
            <a:endParaRPr lang="en-US" b="1" dirty="0">
              <a:latin typeface="Arial" panose="020B0604020202020204" pitchFamily="34" charset="0"/>
              <a:cs typeface="Arial" panose="020B0604020202020204" pitchFamily="34" charset="0"/>
            </a:endParaRPr>
          </a:p>
          <a:p>
            <a:pPr marL="0" indent="0" algn="r">
              <a:buNone/>
            </a:pPr>
            <a:r>
              <a:rPr lang="en-US" b="1" dirty="0">
                <a:latin typeface="Arial" panose="020B0604020202020204" pitchFamily="34" charset="0"/>
                <a:cs typeface="Arial" panose="020B0604020202020204" pitchFamily="34" charset="0"/>
              </a:rPr>
              <a:t>Grace Whiting, National Alliance on Caregiving</a:t>
            </a:r>
          </a:p>
          <a:p>
            <a:pPr marL="0" indent="0" algn="r">
              <a:buNone/>
            </a:pPr>
            <a:r>
              <a:rPr lang="en-US" b="1" dirty="0">
                <a:latin typeface="Arial" panose="020B0604020202020204" pitchFamily="34" charset="0"/>
                <a:cs typeface="Arial" panose="020B0604020202020204" pitchFamily="34" charset="0"/>
              </a:rPr>
              <a:t>Sita Diehl, LAPSW</a:t>
            </a:r>
            <a:r>
              <a:rPr lang="en-US" b="1" dirty="0">
                <a:latin typeface="Curlz MT" panose="04040404050702020202" pitchFamily="82" charset="0"/>
              </a:rPr>
              <a:t> </a:t>
            </a:r>
          </a:p>
        </p:txBody>
      </p:sp>
      <p:graphicFrame>
        <p:nvGraphicFramePr>
          <p:cNvPr id="4" name="Object 3">
            <a:extLst>
              <a:ext uri="{FF2B5EF4-FFF2-40B4-BE49-F238E27FC236}">
                <a16:creationId xmlns:a16="http://schemas.microsoft.com/office/drawing/2014/main" id="{6150B9D0-5E81-4CFF-93AC-DD1FE01183E4}"/>
              </a:ext>
            </a:extLst>
          </p:cNvPr>
          <p:cNvGraphicFramePr>
            <a:graphicFrameLocks noChangeAspect="1"/>
          </p:cNvGraphicFramePr>
          <p:nvPr>
            <p:extLst/>
          </p:nvPr>
        </p:nvGraphicFramePr>
        <p:xfrm>
          <a:off x="215154" y="2697836"/>
          <a:ext cx="2873486" cy="3719078"/>
        </p:xfrm>
        <a:graphic>
          <a:graphicData uri="http://schemas.openxmlformats.org/presentationml/2006/ole">
            <mc:AlternateContent xmlns:mc="http://schemas.openxmlformats.org/markup-compatibility/2006">
              <mc:Choice xmlns:v="urn:schemas-microsoft-com:vml" Requires="v">
                <p:oleObj spid="_x0000_s1027" name="Acrobat Document" r:id="rId3" imgW="5829199" imgH="7543800" progId="AcroExch.Document.11">
                  <p:embed/>
                </p:oleObj>
              </mc:Choice>
              <mc:Fallback>
                <p:oleObj name="Acrobat Document" r:id="rId3" imgW="5829199" imgH="7543800" progId="AcroExch.Document.11">
                  <p:embed/>
                  <p:pic>
                    <p:nvPicPr>
                      <p:cNvPr id="4" name="Object 3">
                        <a:extLst>
                          <a:ext uri="{FF2B5EF4-FFF2-40B4-BE49-F238E27FC236}">
                            <a16:creationId xmlns:a16="http://schemas.microsoft.com/office/drawing/2014/main" id="{6150B9D0-5E81-4CFF-93AC-DD1FE01183E4}"/>
                          </a:ext>
                        </a:extLst>
                      </p:cNvPr>
                      <p:cNvPicPr/>
                      <p:nvPr/>
                    </p:nvPicPr>
                    <p:blipFill>
                      <a:blip r:embed="rId4"/>
                      <a:stretch>
                        <a:fillRect/>
                      </a:stretch>
                    </p:blipFill>
                    <p:spPr>
                      <a:xfrm>
                        <a:off x="215154" y="2697836"/>
                        <a:ext cx="2873486" cy="3719078"/>
                      </a:xfrm>
                      <a:prstGeom prst="rect">
                        <a:avLst/>
                      </a:prstGeom>
                      <a:ln w="38100">
                        <a:solidFill>
                          <a:schemeClr val="tx1"/>
                        </a:solidFill>
                      </a:ln>
                    </p:spPr>
                  </p:pic>
                </p:oleObj>
              </mc:Fallback>
            </mc:AlternateContent>
          </a:graphicData>
        </a:graphic>
      </p:graphicFrame>
    </p:spTree>
    <p:extLst>
      <p:ext uri="{BB962C8B-B14F-4D97-AF65-F5344CB8AC3E}">
        <p14:creationId xmlns:p14="http://schemas.microsoft.com/office/powerpoint/2010/main" val="2158874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736B-5283-4C92-BC91-5C14494C2A20}"/>
              </a:ext>
            </a:extLst>
          </p:cNvPr>
          <p:cNvSpPr>
            <a:spLocks noGrp="1"/>
          </p:cNvSpPr>
          <p:nvPr>
            <p:ph type="title"/>
          </p:nvPr>
        </p:nvSpPr>
        <p:spPr/>
        <p:txBody>
          <a:bodyPr/>
          <a:lstStyle/>
          <a:p>
            <a:pPr algn="ctr"/>
            <a:r>
              <a:rPr lang="en-US" dirty="0"/>
              <a:t>For additional information		</a:t>
            </a:r>
          </a:p>
        </p:txBody>
      </p:sp>
      <p:sp>
        <p:nvSpPr>
          <p:cNvPr id="3" name="Content Placeholder 2">
            <a:extLst>
              <a:ext uri="{FF2B5EF4-FFF2-40B4-BE49-F238E27FC236}">
                <a16:creationId xmlns:a16="http://schemas.microsoft.com/office/drawing/2014/main" id="{796ACA57-1F37-43B1-A05F-4834B67CCC18}"/>
              </a:ext>
            </a:extLst>
          </p:cNvPr>
          <p:cNvSpPr>
            <a:spLocks noGrp="1"/>
          </p:cNvSpPr>
          <p:nvPr>
            <p:ph idx="1"/>
          </p:nvPr>
        </p:nvSpPr>
        <p:spPr/>
        <p:txBody>
          <a:bodyPr/>
          <a:lstStyle/>
          <a:p>
            <a:pPr marL="0" indent="0">
              <a:buNone/>
            </a:pPr>
            <a:endParaRPr lang="en-US" sz="3200" u="sng" dirty="0"/>
          </a:p>
          <a:p>
            <a:pPr marL="0" indent="0" algn="ctr">
              <a:buNone/>
            </a:pPr>
            <a:r>
              <a:rPr lang="en-US" sz="6000" u="sng" dirty="0"/>
              <a:t>www.nami.org</a:t>
            </a:r>
            <a:endParaRPr lang="en-US" sz="6000" dirty="0"/>
          </a:p>
          <a:p>
            <a:pPr marL="457200" lvl="1" indent="0">
              <a:buNone/>
            </a:pPr>
            <a:endParaRPr lang="en-US" dirty="0"/>
          </a:p>
        </p:txBody>
      </p:sp>
    </p:spTree>
    <p:extLst>
      <p:ext uri="{BB962C8B-B14F-4D97-AF65-F5344CB8AC3E}">
        <p14:creationId xmlns:p14="http://schemas.microsoft.com/office/powerpoint/2010/main" val="396830660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ATD">
      <a:dk1>
        <a:srgbClr val="000000"/>
      </a:dk1>
      <a:lt1>
        <a:srgbClr val="FFFFFF"/>
      </a:lt1>
      <a:dk2>
        <a:srgbClr val="44546A"/>
      </a:dk2>
      <a:lt2>
        <a:srgbClr val="FFBE20"/>
      </a:lt2>
      <a:accent1>
        <a:srgbClr val="FFBE20"/>
      </a:accent1>
      <a:accent2>
        <a:srgbClr val="ED7D31"/>
      </a:accent2>
      <a:accent3>
        <a:srgbClr val="A5A5A5"/>
      </a:accent3>
      <a:accent4>
        <a:srgbClr val="FFC000"/>
      </a:accent4>
      <a:accent5>
        <a:srgbClr val="5B9BD5"/>
      </a:accent5>
      <a:accent6>
        <a:srgbClr val="70AD47"/>
      </a:accent6>
      <a:hlink>
        <a:srgbClr val="FFBE20"/>
      </a:hlink>
      <a:folHlink>
        <a:srgbClr val="FFBE2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024DA5E149F44A8B718CA012F67FEC" ma:contentTypeVersion="8" ma:contentTypeDescription="Create a new document." ma:contentTypeScope="" ma:versionID="d2442f5f9e7cc72bb0e65e3761d0198f">
  <xsd:schema xmlns:xsd="http://www.w3.org/2001/XMLSchema" xmlns:xs="http://www.w3.org/2001/XMLSchema" xmlns:p="http://schemas.microsoft.com/office/2006/metadata/properties" xmlns:ns2="05c433fc-1bbb-44fd-9ea1-c428c0f0b4ad" xmlns:ns3="79704f69-3c75-4bd8-b6ff-153575ce681f" targetNamespace="http://schemas.microsoft.com/office/2006/metadata/properties" ma:root="true" ma:fieldsID="481828e38aa6d0350ad7fed3cad367b2" ns2:_="" ns3:_="">
    <xsd:import namespace="05c433fc-1bbb-44fd-9ea1-c428c0f0b4ad"/>
    <xsd:import namespace="79704f69-3c75-4bd8-b6ff-153575ce68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c433fc-1bbb-44fd-9ea1-c428c0f0b4a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704f69-3c75-4bd8-b6ff-153575ce681f"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74E5382-CA12-4FE0-AEBC-439C021AC3B2}">
  <ds:schemaRefs>
    <ds:schemaRef ds:uri="http://schemas.microsoft.com/sharepoint/v3/contenttype/forms"/>
  </ds:schemaRefs>
</ds:datastoreItem>
</file>

<file path=customXml/itemProps2.xml><?xml version="1.0" encoding="utf-8"?>
<ds:datastoreItem xmlns:ds="http://schemas.openxmlformats.org/officeDocument/2006/customXml" ds:itemID="{69CAC411-CFFA-4C08-A9F9-E5CB2CED95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c433fc-1bbb-44fd-9ea1-c428c0f0b4ad"/>
    <ds:schemaRef ds:uri="79704f69-3c75-4bd8-b6ff-153575ce68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00E4ED-EA9C-43F4-B2E4-4FBF8C0CF4DD}">
  <ds:schemaRefs>
    <ds:schemaRef ds:uri="http://purl.org/dc/dcmitype/"/>
    <ds:schemaRef ds:uri="http://schemas.microsoft.com/office/2006/metadata/properties"/>
    <ds:schemaRef ds:uri="05c433fc-1bbb-44fd-9ea1-c428c0f0b4ad"/>
    <ds:schemaRef ds:uri="http://purl.org/dc/elements/1.1/"/>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79704f69-3c75-4bd8-b6ff-153575ce681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Slice</Template>
  <TotalTime>2325</TotalTime>
  <Words>1154</Words>
  <Application>Microsoft Office PowerPoint</Application>
  <PresentationFormat>Widescreen</PresentationFormat>
  <Paragraphs>115</Paragraphs>
  <Slides>52</Slides>
  <Notes>1</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52</vt:i4>
      </vt:variant>
    </vt:vector>
  </HeadingPairs>
  <TitlesOfParts>
    <vt:vector size="68" baseType="lpstr">
      <vt:lpstr>&amp;quot</vt:lpstr>
      <vt:lpstr>Arial</vt:lpstr>
      <vt:lpstr>Arial</vt:lpstr>
      <vt:lpstr>Arial Black</vt:lpstr>
      <vt:lpstr>Calibri</vt:lpstr>
      <vt:lpstr>Candara</vt:lpstr>
      <vt:lpstr>Century Gothic</vt:lpstr>
      <vt:lpstr>Curlz MT</vt:lpstr>
      <vt:lpstr>Merriweather</vt:lpstr>
      <vt:lpstr>nyt-imperial</vt:lpstr>
      <vt:lpstr>Symbol</vt:lpstr>
      <vt:lpstr>Wingdings 3</vt:lpstr>
      <vt:lpstr>Slice</vt:lpstr>
      <vt:lpstr>Waveform</vt:lpstr>
      <vt:lpstr>Office Theme</vt:lpstr>
      <vt:lpstr>Acrobat Document</vt:lpstr>
      <vt:lpstr>Cultural Competence in Psychiatry </vt:lpstr>
      <vt:lpstr>PowerPoint Presentation</vt:lpstr>
      <vt:lpstr>Cultural  Psychiatry</vt:lpstr>
      <vt:lpstr>PowerPoint Presentation</vt:lpstr>
      <vt:lpstr>Discuss barriers to treatment   Explore options and solutions</vt:lpstr>
      <vt:lpstr>How it began..</vt:lpstr>
      <vt:lpstr>Cherry Hospital in Goldsboro, NC</vt:lpstr>
      <vt:lpstr>Was first called colored insane asylum.. Women who refused “reasonable request” were committed for work therapy (picking cotton)</vt:lpstr>
      <vt:lpstr>What do we know about inequities in medical and Psychiatric treatment ?</vt:lpstr>
      <vt:lpstr>PowerPoint Presentation</vt:lpstr>
      <vt:lpstr>PowerPoint Presentation</vt:lpstr>
      <vt:lpstr>PowerPoint Presentation</vt:lpstr>
      <vt:lpstr>PowerPoint Presentation</vt:lpstr>
      <vt:lpstr>PowerPoint Presentation</vt:lpstr>
      <vt:lpstr>PowerPoint Presentation</vt:lpstr>
      <vt:lpstr>2010   protest psychosis”</vt:lpstr>
      <vt:lpstr>PowerPoint Presentation</vt:lpstr>
      <vt:lpstr>African Americans diagnosed with schizophrenia because of their civil rights ideas The second edition of the dsm changed the wording for schizophrenia to be hostile and aggressive</vt:lpstr>
      <vt:lpstr>Bruce Levine  oppositional defiant disorder which pathologizes anti authoritarian</vt:lpstr>
      <vt:lpstr>Who is more likely to be diagnosed with odd?  Schizophrenia</vt:lpstr>
      <vt:lpstr>PowerPoint Presentation</vt:lpstr>
      <vt:lpstr>Finally the use of anti psychotic medications in people not diagnosed with psychotic illness</vt:lpstr>
      <vt:lpstr>5150 ca law hold based on law enforcement</vt:lpstr>
      <vt:lpstr>Native Americans vary in their view of mental illness</vt:lpstr>
      <vt:lpstr>Native Americans</vt:lpstr>
      <vt:lpstr>Views of psychiatry by African Americans</vt:lpstr>
      <vt:lpstr>Psychiatric services march 1999 vol 50 no. 5      Carl bell md. FM baker md, mph  diagnostic bias with over diagnosis of schizophrenia</vt:lpstr>
      <vt:lpstr>Maxie c. maultsby national council of Christian and Jews Harris poll  “black people are inferior academically and therefore have less mental capacity than white people” </vt:lpstr>
      <vt:lpstr>PowerPoint Presentation</vt:lpstr>
      <vt:lpstr>PowerPoint Presentation</vt:lpstr>
      <vt:lpstr>PowerPoint Presentation</vt:lpstr>
      <vt:lpstr>PowerPoint Presentation</vt:lpstr>
      <vt:lpstr>Bailey et all 2011 African Americans noted stigma religious beliefs distrust of medical professionals  and medications 63% viewed depression a personal weakness. They are more likely to seek the help of clergy </vt:lpstr>
      <vt:lpstr>Latinos:  largest ethnic minority  Mexican Puerto Ricans bilingual express more psychopathology </vt:lpstr>
      <vt:lpstr>Latinos  religion 90% catholic   curandero  folk heavily Mexican illness caused by evil forces-(evil eye)Psychoactive plants are used to induce visions to give answers to problems</vt:lpstr>
      <vt:lpstr>Spiritism- Latin American and Caribbean karma- with the evil eye</vt:lpstr>
      <vt:lpstr>Latinos prefer psychotherapy not medication as it raises the stigma of mental illness</vt:lpstr>
      <vt:lpstr>Santeria- African and catholic beliefs- expels bad spirits, herbal medicines and people who intervene</vt:lpstr>
      <vt:lpstr>Improving healthcare diversity</vt:lpstr>
      <vt:lpstr>PowerPoint Presentation</vt:lpstr>
      <vt:lpstr>Offering education in cultural competence</vt:lpstr>
      <vt:lpstr>Education to fight stigma</vt:lpstr>
      <vt:lpstr>Diversity manager</vt:lpstr>
      <vt:lpstr>PowerPoint Presentation</vt:lpstr>
      <vt:lpstr>Solutions</vt:lpstr>
      <vt:lpstr>PowerPoint Presentation</vt:lpstr>
      <vt:lpstr>Bibliography  ( no certain order)</vt:lpstr>
      <vt:lpstr>PowerPoint Presentation</vt:lpstr>
      <vt:lpstr>PowerPoint Presentation</vt:lpstr>
      <vt:lpstr>PowerPoint Presentation</vt:lpstr>
      <vt:lpstr>Join us for our next webinar Thursday, November 8,  4:00 – 5:30</vt:lpstr>
      <vt:lpstr>For additional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felicia gordon</dc:creator>
  <cp:lastModifiedBy>Teri Brister</cp:lastModifiedBy>
  <cp:revision>161</cp:revision>
  <dcterms:created xsi:type="dcterms:W3CDTF">2018-02-19T03:57:35Z</dcterms:created>
  <dcterms:modified xsi:type="dcterms:W3CDTF">2018-09-11T02:19:38Z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0x010100DD024DA5E149F44A8B718CA012F67FEC</vt:lpwstr>
  </property>
</Properties>
</file>