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4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71" r:id="rId2"/>
    <p:sldId id="341" r:id="rId3"/>
    <p:sldId id="472" r:id="rId4"/>
    <p:sldId id="473" r:id="rId5"/>
    <p:sldId id="474" r:id="rId6"/>
    <p:sldId id="475" r:id="rId7"/>
    <p:sldId id="477" r:id="rId8"/>
    <p:sldId id="476" r:id="rId9"/>
    <p:sldId id="478" r:id="rId10"/>
    <p:sldId id="479" r:id="rId11"/>
    <p:sldId id="480" r:id="rId12"/>
    <p:sldId id="481" r:id="rId13"/>
    <p:sldId id="482" r:id="rId14"/>
    <p:sldId id="483" r:id="rId15"/>
    <p:sldId id="484" r:id="rId16"/>
    <p:sldId id="485" r:id="rId17"/>
    <p:sldId id="486" r:id="rId18"/>
    <p:sldId id="487" r:id="rId19"/>
    <p:sldId id="488" r:id="rId20"/>
    <p:sldId id="489" r:id="rId21"/>
    <p:sldId id="490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99" r:id="rId31"/>
    <p:sldId id="500" r:id="rId32"/>
    <p:sldId id="501" r:id="rId33"/>
    <p:sldId id="331" r:id="rId34"/>
    <p:sldId id="467" r:id="rId35"/>
  </p:sldIdLst>
  <p:sldSz cx="18288000" cy="13716000"/>
  <p:notesSz cx="7102475" cy="9388475"/>
  <p:defaultTextStyle>
    <a:defPPr>
      <a:defRPr lang="en-US"/>
    </a:defPPr>
    <a:lvl1pPr marL="0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219261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2438522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3657783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4877044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6096305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7315566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8534827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9754088" algn="l" defTabSz="1219261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448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32C"/>
    <a:srgbClr val="613D9C"/>
    <a:srgbClr val="203D53"/>
    <a:srgbClr val="1E3453"/>
    <a:srgbClr val="497492"/>
    <a:srgbClr val="4D6D92"/>
    <a:srgbClr val="A8D709"/>
    <a:srgbClr val="192632"/>
    <a:srgbClr val="2C4155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6" autoAdjust="0"/>
    <p:restoredTop sz="99361" autoAdjust="0"/>
  </p:normalViewPr>
  <p:slideViewPr>
    <p:cSldViewPr snapToObjects="1" showGuides="1">
      <p:cViewPr varScale="1">
        <p:scale>
          <a:sx n="41" d="100"/>
          <a:sy n="41" d="100"/>
        </p:scale>
        <p:origin x="-86" y="-178"/>
      </p:cViewPr>
      <p:guideLst>
        <p:guide orient="horz" pos="8448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0E31EDE-17CF-D746-B83B-FEE41F000DF3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D320672-5196-0B4F-93AE-044FFF10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126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96A9F3C-04AF-8847-8AD8-CAC892C2E245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417CB07-0039-4545-92EA-48E12138E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10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1219261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2438522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3657783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4877044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6096305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7315566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8534827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9754088" algn="l" defTabSz="1219261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8287999" cy="13716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104900" y="4235452"/>
            <a:ext cx="16078200" cy="2940051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6591299" y="7556241"/>
            <a:ext cx="5105401" cy="93889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45720" rtlCol="0" anchor="ctr"/>
          <a:lstStyle/>
          <a:p>
            <a:pPr algn="ctr"/>
            <a:endParaRPr lang="en-US" sz="3600" b="1" dirty="0">
              <a:latin typeface="Calibri" panose="020F0502020204030204" pitchFamily="34" charset="0"/>
              <a:cs typeface="Source Sans Pro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4572000"/>
            <a:ext cx="14935200" cy="2286000"/>
          </a:xfrm>
          <a:prstGeom prst="rect">
            <a:avLst/>
          </a:prstGeom>
        </p:spPr>
        <p:txBody>
          <a:bodyPr/>
          <a:lstStyle>
            <a:lvl1pPr algn="ctr">
              <a:defRPr sz="10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591299" y="7620000"/>
            <a:ext cx="5105402" cy="749559"/>
          </a:xfrm>
          <a:prstGeom prst="rect">
            <a:avLst/>
          </a:prstGeom>
        </p:spPr>
        <p:txBody>
          <a:bodyPr/>
          <a:lstStyle>
            <a:lvl1pPr algn="ctr">
              <a:defRPr sz="400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4pPr algn="l">
              <a:defRPr sz="4000">
                <a:solidFill>
                  <a:schemeClr val="bg1"/>
                </a:solidFill>
                <a:latin typeface="+mj-lt"/>
              </a:defRPr>
            </a:lvl4pPr>
          </a:lstStyle>
          <a:p>
            <a:pPr lvl="0"/>
            <a:r>
              <a:rPr lang="en-US" dirty="0"/>
              <a:t>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79893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3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ea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400800" y="3810000"/>
            <a:ext cx="0" cy="7351776"/>
          </a:xfrm>
          <a:prstGeom prst="line">
            <a:avLst/>
          </a:prstGeom>
          <a:ln w="3175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934200" y="3810000"/>
            <a:ext cx="10570600" cy="1024466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3pPr>
              <a:defRPr/>
            </a:lvl3pPr>
          </a:lstStyle>
          <a:p>
            <a:pPr lvl="0"/>
            <a:r>
              <a:rPr lang="en-US" dirty="0"/>
              <a:t>Main Point</a:t>
            </a:r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762000" y="962025"/>
            <a:ext cx="16742800" cy="132397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934200" y="5029200"/>
            <a:ext cx="10570600" cy="6132576"/>
          </a:xfrm>
        </p:spPr>
        <p:txBody>
          <a:bodyPr>
            <a:normAutofit/>
          </a:bodyPr>
          <a:lstStyle>
            <a:lvl1pPr>
              <a:defRPr sz="32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Paragraph or Bullet Points or Something</a:t>
            </a:r>
          </a:p>
        </p:txBody>
      </p:sp>
      <p:sp>
        <p:nvSpPr>
          <p:cNvPr id="11" name="Picture Placeholder 21"/>
          <p:cNvSpPr>
            <a:spLocks noGrp="1"/>
          </p:cNvSpPr>
          <p:nvPr>
            <p:ph type="pic" sz="quarter" idx="18" hasCustomPrompt="1"/>
          </p:nvPr>
        </p:nvSpPr>
        <p:spPr>
          <a:xfrm>
            <a:off x="762000" y="3810000"/>
            <a:ext cx="5029200" cy="7348537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Picture</a:t>
            </a:r>
          </a:p>
          <a:p>
            <a:r>
              <a:rPr lang="en-US" dirty="0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26595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050082" y="2971800"/>
            <a:ext cx="7443216" cy="1024466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3pPr>
              <a:defRPr/>
            </a:lvl3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762000" y="962025"/>
            <a:ext cx="16742800" cy="132397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10050082" y="4267200"/>
            <a:ext cx="7454718" cy="6894576"/>
          </a:xfrm>
        </p:spPr>
        <p:txBody>
          <a:bodyPr>
            <a:normAutofit/>
          </a:bodyPr>
          <a:lstStyle>
            <a:lvl1pPr>
              <a:defRPr sz="32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Paragraph or Bullet Points or Something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783200" y="2971800"/>
            <a:ext cx="7446400" cy="1024466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3pPr>
              <a:defRPr/>
            </a:lvl3pPr>
          </a:lstStyle>
          <a:p>
            <a:pPr lvl="0"/>
            <a:r>
              <a:rPr lang="en-US" dirty="0"/>
              <a:t>First Point</a:t>
            </a: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783200" y="4267200"/>
            <a:ext cx="7446400" cy="6894576"/>
          </a:xfrm>
        </p:spPr>
        <p:txBody>
          <a:bodyPr>
            <a:normAutofit/>
          </a:bodyPr>
          <a:lstStyle>
            <a:lvl1pPr>
              <a:defRPr sz="32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Paragraph or Bullet Points or Something</a:t>
            </a:r>
          </a:p>
        </p:txBody>
      </p:sp>
    </p:spTree>
    <p:extLst>
      <p:ext uri="{BB962C8B-B14F-4D97-AF65-F5344CB8AC3E}">
        <p14:creationId xmlns:p14="http://schemas.microsoft.com/office/powerpoint/2010/main" val="320508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 with Lab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1664142" y="4038600"/>
            <a:ext cx="3200400" cy="4267200"/>
          </a:xfrm>
        </p:spPr>
      </p:sp>
      <p:sp>
        <p:nvSpPr>
          <p:cNvPr id="3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5376628" y="4038600"/>
            <a:ext cx="3200400" cy="4267200"/>
          </a:xfrm>
        </p:spPr>
      </p:sp>
      <p:sp>
        <p:nvSpPr>
          <p:cNvPr id="3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9089114" y="4038600"/>
            <a:ext cx="3200400" cy="4267200"/>
          </a:xfrm>
        </p:spPr>
      </p:sp>
      <p:sp>
        <p:nvSpPr>
          <p:cNvPr id="33" name="Picture Placeholder 9"/>
          <p:cNvSpPr>
            <a:spLocks noGrp="1"/>
          </p:cNvSpPr>
          <p:nvPr>
            <p:ph type="pic" sz="quarter" idx="18"/>
          </p:nvPr>
        </p:nvSpPr>
        <p:spPr>
          <a:xfrm>
            <a:off x="12801600" y="4038600"/>
            <a:ext cx="3200400" cy="4267200"/>
          </a:xfrm>
        </p:spPr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663700" y="8534400"/>
            <a:ext cx="3200400" cy="1676400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5376628" y="8534400"/>
            <a:ext cx="3200400" cy="1676400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9102842" y="8534400"/>
            <a:ext cx="3200400" cy="1676400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2801600" y="8560279"/>
            <a:ext cx="3200400" cy="1676400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64808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1932446" y="2819400"/>
            <a:ext cx="3476116" cy="3563787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096339" y="2819400"/>
            <a:ext cx="3476116" cy="3563787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2678285" y="2819400"/>
            <a:ext cx="3476116" cy="3563787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932446" y="6477001"/>
            <a:ext cx="3476116" cy="356616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5514392" y="6477000"/>
            <a:ext cx="3476116" cy="3566161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9096339" y="6477000"/>
            <a:ext cx="3476116" cy="3566161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12678285" y="6477000"/>
            <a:ext cx="3476116" cy="3566161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5514392" y="2819400"/>
            <a:ext cx="3476116" cy="3563787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762000" y="962025"/>
            <a:ext cx="16742800" cy="1323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224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"/>
                            </p:stCondLst>
                            <p:childTnLst>
                              <p:par>
                                <p:cTn id="4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6" grpId="0"/>
      <p:bldP spid="27" grpId="0"/>
      <p:bldP spid="28" grpId="0"/>
      <p:bldP spid="29" grpId="0"/>
      <p:bldP spid="30" grpId="0"/>
      <p:bldP spid="3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971800"/>
            <a:ext cx="16743363" cy="8077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29659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62000" y="2895600"/>
            <a:ext cx="16742800" cy="838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598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utoShape 98"/>
          <p:cNvSpPr>
            <a:spLocks/>
          </p:cNvSpPr>
          <p:nvPr userDrawn="1"/>
        </p:nvSpPr>
        <p:spPr bwMode="auto">
          <a:xfrm>
            <a:off x="8844068" y="1752600"/>
            <a:ext cx="365760" cy="5120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7647"/>
                </a:moveTo>
                <a:cubicBezTo>
                  <a:pt x="21599" y="8410"/>
                  <a:pt x="21443" y="9124"/>
                  <a:pt x="21132" y="9804"/>
                </a:cubicBezTo>
                <a:cubicBezTo>
                  <a:pt x="20820" y="10488"/>
                  <a:pt x="20404" y="11134"/>
                  <a:pt x="19880" y="11747"/>
                </a:cubicBezTo>
                <a:lnTo>
                  <a:pt x="12619" y="20679"/>
                </a:lnTo>
                <a:cubicBezTo>
                  <a:pt x="12095" y="21292"/>
                  <a:pt x="11491" y="21599"/>
                  <a:pt x="10804" y="21599"/>
                </a:cubicBezTo>
                <a:cubicBezTo>
                  <a:pt x="10112" y="21599"/>
                  <a:pt x="9520" y="21292"/>
                  <a:pt x="9024" y="20679"/>
                </a:cubicBezTo>
                <a:lnTo>
                  <a:pt x="1727" y="11718"/>
                </a:lnTo>
                <a:cubicBezTo>
                  <a:pt x="1203" y="11106"/>
                  <a:pt x="783" y="10462"/>
                  <a:pt x="472" y="9782"/>
                </a:cubicBezTo>
                <a:cubicBezTo>
                  <a:pt x="156" y="9110"/>
                  <a:pt x="0" y="8398"/>
                  <a:pt x="0" y="7647"/>
                </a:cubicBezTo>
                <a:cubicBezTo>
                  <a:pt x="0" y="6594"/>
                  <a:pt x="279" y="5601"/>
                  <a:pt x="843" y="4669"/>
                </a:cubicBezTo>
                <a:cubicBezTo>
                  <a:pt x="1403" y="3737"/>
                  <a:pt x="2179" y="2921"/>
                  <a:pt x="3164" y="2227"/>
                </a:cubicBezTo>
                <a:cubicBezTo>
                  <a:pt x="4143" y="1538"/>
                  <a:pt x="5296" y="990"/>
                  <a:pt x="6615" y="595"/>
                </a:cubicBezTo>
                <a:cubicBezTo>
                  <a:pt x="7936" y="197"/>
                  <a:pt x="9344" y="0"/>
                  <a:pt x="10819" y="0"/>
                </a:cubicBezTo>
                <a:cubicBezTo>
                  <a:pt x="12315" y="0"/>
                  <a:pt x="13719" y="197"/>
                  <a:pt x="15023" y="595"/>
                </a:cubicBezTo>
                <a:cubicBezTo>
                  <a:pt x="16335" y="993"/>
                  <a:pt x="17475" y="1538"/>
                  <a:pt x="18451" y="2227"/>
                </a:cubicBezTo>
                <a:cubicBezTo>
                  <a:pt x="19427" y="2921"/>
                  <a:pt x="20200" y="3737"/>
                  <a:pt x="20756" y="4669"/>
                </a:cubicBezTo>
                <a:cubicBezTo>
                  <a:pt x="21320" y="5603"/>
                  <a:pt x="21599" y="6594"/>
                  <a:pt x="21599" y="7647"/>
                </a:cubicBezTo>
                <a:moveTo>
                  <a:pt x="10819" y="11408"/>
                </a:moveTo>
                <a:cubicBezTo>
                  <a:pt x="11547" y="11408"/>
                  <a:pt x="12240" y="11309"/>
                  <a:pt x="12900" y="11114"/>
                </a:cubicBezTo>
                <a:cubicBezTo>
                  <a:pt x="13556" y="10922"/>
                  <a:pt x="14127" y="10651"/>
                  <a:pt x="14612" y="10310"/>
                </a:cubicBezTo>
                <a:cubicBezTo>
                  <a:pt x="15096" y="9968"/>
                  <a:pt x="15476" y="9564"/>
                  <a:pt x="15748" y="9107"/>
                </a:cubicBezTo>
                <a:cubicBezTo>
                  <a:pt x="16028" y="8650"/>
                  <a:pt x="16164" y="8158"/>
                  <a:pt x="16164" y="7645"/>
                </a:cubicBezTo>
                <a:cubicBezTo>
                  <a:pt x="16164" y="7131"/>
                  <a:pt x="16028" y="6642"/>
                  <a:pt x="15748" y="6176"/>
                </a:cubicBezTo>
                <a:cubicBezTo>
                  <a:pt x="15476" y="5713"/>
                  <a:pt x="15096" y="5304"/>
                  <a:pt x="14612" y="4951"/>
                </a:cubicBezTo>
                <a:cubicBezTo>
                  <a:pt x="14128" y="4604"/>
                  <a:pt x="13564" y="4327"/>
                  <a:pt x="12908" y="4135"/>
                </a:cubicBezTo>
                <a:cubicBezTo>
                  <a:pt x="12256" y="3943"/>
                  <a:pt x="11564" y="3842"/>
                  <a:pt x="10820" y="3842"/>
                </a:cubicBezTo>
                <a:cubicBezTo>
                  <a:pt x="10068" y="3842"/>
                  <a:pt x="9376" y="3940"/>
                  <a:pt x="8736" y="4135"/>
                </a:cubicBezTo>
                <a:cubicBezTo>
                  <a:pt x="8092" y="4327"/>
                  <a:pt x="7528" y="4604"/>
                  <a:pt x="7032" y="4951"/>
                </a:cubicBezTo>
                <a:cubicBezTo>
                  <a:pt x="6532" y="5304"/>
                  <a:pt x="6148" y="5713"/>
                  <a:pt x="5872" y="6171"/>
                </a:cubicBezTo>
                <a:cubicBezTo>
                  <a:pt x="5596" y="6628"/>
                  <a:pt x="5460" y="7119"/>
                  <a:pt x="5460" y="7642"/>
                </a:cubicBezTo>
                <a:cubicBezTo>
                  <a:pt x="5460" y="8155"/>
                  <a:pt x="5596" y="8644"/>
                  <a:pt x="5872" y="9104"/>
                </a:cubicBezTo>
                <a:cubicBezTo>
                  <a:pt x="6148" y="9561"/>
                  <a:pt x="6532" y="9965"/>
                  <a:pt x="7032" y="10307"/>
                </a:cubicBezTo>
                <a:cubicBezTo>
                  <a:pt x="7528" y="10648"/>
                  <a:pt x="8092" y="10919"/>
                  <a:pt x="8736" y="11111"/>
                </a:cubicBezTo>
                <a:cubicBezTo>
                  <a:pt x="9376" y="11309"/>
                  <a:pt x="10068" y="11408"/>
                  <a:pt x="10819" y="1140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38100" tIns="38100" rIns="38100" bIns="38100" anchor="t"/>
          <a:lstStyle/>
          <a:p>
            <a:pPr defTabSz="342900">
              <a:defRPr/>
            </a:pPr>
            <a:endParaRPr lang="es-ES" sz="22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5" name="AutoShape 73"/>
          <p:cNvSpPr>
            <a:spLocks/>
          </p:cNvSpPr>
          <p:nvPr userDrawn="1"/>
        </p:nvSpPr>
        <p:spPr bwMode="auto">
          <a:xfrm>
            <a:off x="8798348" y="9077165"/>
            <a:ext cx="457200" cy="457200"/>
          </a:xfrm>
          <a:custGeom>
            <a:avLst/>
            <a:gdLst>
              <a:gd name="T0" fmla="*/ 10800 w 21600"/>
              <a:gd name="T1" fmla="*/ 10794 h 21588"/>
              <a:gd name="T2" fmla="*/ 10800 w 21600"/>
              <a:gd name="T3" fmla="*/ 10794 h 21588"/>
              <a:gd name="T4" fmla="*/ 10800 w 21600"/>
              <a:gd name="T5" fmla="*/ 10794 h 21588"/>
              <a:gd name="T6" fmla="*/ 10800 w 21600"/>
              <a:gd name="T7" fmla="*/ 10794 h 21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88">
                <a:moveTo>
                  <a:pt x="17530" y="7696"/>
                </a:moveTo>
                <a:cubicBezTo>
                  <a:pt x="17530" y="8751"/>
                  <a:pt x="17302" y="9747"/>
                  <a:pt x="16843" y="10684"/>
                </a:cubicBezTo>
                <a:cubicBezTo>
                  <a:pt x="16386" y="11620"/>
                  <a:pt x="15760" y="12436"/>
                  <a:pt x="14969" y="13127"/>
                </a:cubicBezTo>
                <a:cubicBezTo>
                  <a:pt x="14176" y="13821"/>
                  <a:pt x="13249" y="14371"/>
                  <a:pt x="12185" y="14775"/>
                </a:cubicBezTo>
                <a:cubicBezTo>
                  <a:pt x="11121" y="15181"/>
                  <a:pt x="9982" y="15384"/>
                  <a:pt x="8765" y="15384"/>
                </a:cubicBezTo>
                <a:cubicBezTo>
                  <a:pt x="8487" y="15384"/>
                  <a:pt x="8212" y="15370"/>
                  <a:pt x="7936" y="15342"/>
                </a:cubicBezTo>
                <a:cubicBezTo>
                  <a:pt x="7663" y="15316"/>
                  <a:pt x="7395" y="15283"/>
                  <a:pt x="7131" y="15249"/>
                </a:cubicBezTo>
                <a:cubicBezTo>
                  <a:pt x="6027" y="16264"/>
                  <a:pt x="4766" y="16967"/>
                  <a:pt x="3346" y="17339"/>
                </a:cubicBezTo>
                <a:cubicBezTo>
                  <a:pt x="3196" y="17379"/>
                  <a:pt x="3043" y="17413"/>
                  <a:pt x="2890" y="17444"/>
                </a:cubicBezTo>
                <a:cubicBezTo>
                  <a:pt x="2735" y="17475"/>
                  <a:pt x="2572" y="17509"/>
                  <a:pt x="2398" y="17545"/>
                </a:cubicBezTo>
                <a:cubicBezTo>
                  <a:pt x="2308" y="17562"/>
                  <a:pt x="2228" y="17534"/>
                  <a:pt x="2155" y="17455"/>
                </a:cubicBezTo>
                <a:cubicBezTo>
                  <a:pt x="2085" y="17379"/>
                  <a:pt x="2033" y="17297"/>
                  <a:pt x="2005" y="17207"/>
                </a:cubicBezTo>
                <a:lnTo>
                  <a:pt x="2005" y="17181"/>
                </a:lnTo>
                <a:cubicBezTo>
                  <a:pt x="1974" y="17071"/>
                  <a:pt x="1986" y="16984"/>
                  <a:pt x="2038" y="16916"/>
                </a:cubicBezTo>
                <a:cubicBezTo>
                  <a:pt x="2090" y="16851"/>
                  <a:pt x="2158" y="16769"/>
                  <a:pt x="2240" y="16679"/>
                </a:cubicBezTo>
                <a:cubicBezTo>
                  <a:pt x="2377" y="16518"/>
                  <a:pt x="2506" y="16355"/>
                  <a:pt x="2629" y="16188"/>
                </a:cubicBezTo>
                <a:cubicBezTo>
                  <a:pt x="2753" y="16022"/>
                  <a:pt x="2864" y="15830"/>
                  <a:pt x="2963" y="15621"/>
                </a:cubicBezTo>
                <a:cubicBezTo>
                  <a:pt x="3059" y="15410"/>
                  <a:pt x="3151" y="15159"/>
                  <a:pt x="3238" y="14871"/>
                </a:cubicBezTo>
                <a:cubicBezTo>
                  <a:pt x="3325" y="14580"/>
                  <a:pt x="3398" y="14225"/>
                  <a:pt x="3457" y="13801"/>
                </a:cubicBezTo>
                <a:cubicBezTo>
                  <a:pt x="2398" y="13102"/>
                  <a:pt x="1558" y="12222"/>
                  <a:pt x="934" y="11164"/>
                </a:cubicBezTo>
                <a:cubicBezTo>
                  <a:pt x="310" y="10106"/>
                  <a:pt x="0" y="8952"/>
                  <a:pt x="0" y="7696"/>
                </a:cubicBezTo>
                <a:cubicBezTo>
                  <a:pt x="0" y="6627"/>
                  <a:pt x="230" y="5625"/>
                  <a:pt x="691" y="4694"/>
                </a:cubicBezTo>
                <a:cubicBezTo>
                  <a:pt x="1153" y="3763"/>
                  <a:pt x="1781" y="2948"/>
                  <a:pt x="2574" y="2257"/>
                </a:cubicBezTo>
                <a:cubicBezTo>
                  <a:pt x="3365" y="1565"/>
                  <a:pt x="4290" y="1012"/>
                  <a:pt x="5352" y="609"/>
                </a:cubicBezTo>
                <a:cubicBezTo>
                  <a:pt x="6409" y="203"/>
                  <a:pt x="7548" y="0"/>
                  <a:pt x="8765" y="0"/>
                </a:cubicBezTo>
                <a:cubicBezTo>
                  <a:pt x="9982" y="0"/>
                  <a:pt x="11121" y="203"/>
                  <a:pt x="12185" y="609"/>
                </a:cubicBezTo>
                <a:cubicBezTo>
                  <a:pt x="13249" y="1012"/>
                  <a:pt x="14176" y="1565"/>
                  <a:pt x="14969" y="2257"/>
                </a:cubicBezTo>
                <a:cubicBezTo>
                  <a:pt x="15760" y="2948"/>
                  <a:pt x="16386" y="3763"/>
                  <a:pt x="16843" y="4694"/>
                </a:cubicBezTo>
                <a:cubicBezTo>
                  <a:pt x="17302" y="5625"/>
                  <a:pt x="17530" y="6627"/>
                  <a:pt x="17530" y="7696"/>
                </a:cubicBezTo>
                <a:moveTo>
                  <a:pt x="21599" y="11736"/>
                </a:moveTo>
                <a:cubicBezTo>
                  <a:pt x="21599" y="12986"/>
                  <a:pt x="21286" y="14146"/>
                  <a:pt x="20665" y="15204"/>
                </a:cubicBezTo>
                <a:cubicBezTo>
                  <a:pt x="20039" y="16261"/>
                  <a:pt x="19199" y="17139"/>
                  <a:pt x="18140" y="17841"/>
                </a:cubicBezTo>
                <a:cubicBezTo>
                  <a:pt x="18201" y="18265"/>
                  <a:pt x="18271" y="18620"/>
                  <a:pt x="18354" y="18908"/>
                </a:cubicBezTo>
                <a:cubicBezTo>
                  <a:pt x="18436" y="19199"/>
                  <a:pt x="18533" y="19444"/>
                  <a:pt x="18641" y="19661"/>
                </a:cubicBezTo>
                <a:cubicBezTo>
                  <a:pt x="18752" y="19870"/>
                  <a:pt x="18862" y="20059"/>
                  <a:pt x="18980" y="20226"/>
                </a:cubicBezTo>
                <a:cubicBezTo>
                  <a:pt x="19095" y="20392"/>
                  <a:pt x="19222" y="20556"/>
                  <a:pt x="19356" y="20719"/>
                </a:cubicBezTo>
                <a:cubicBezTo>
                  <a:pt x="19432" y="20809"/>
                  <a:pt x="19498" y="20891"/>
                  <a:pt x="19554" y="20968"/>
                </a:cubicBezTo>
                <a:cubicBezTo>
                  <a:pt x="19611" y="21047"/>
                  <a:pt x="19622" y="21128"/>
                  <a:pt x="19592" y="21219"/>
                </a:cubicBezTo>
                <a:lnTo>
                  <a:pt x="19592" y="21247"/>
                </a:lnTo>
                <a:cubicBezTo>
                  <a:pt x="19578" y="21351"/>
                  <a:pt x="19533" y="21439"/>
                  <a:pt x="19453" y="21509"/>
                </a:cubicBezTo>
                <a:cubicBezTo>
                  <a:pt x="19373" y="21577"/>
                  <a:pt x="19291" y="21599"/>
                  <a:pt x="19199" y="21583"/>
                </a:cubicBezTo>
                <a:cubicBezTo>
                  <a:pt x="19027" y="21549"/>
                  <a:pt x="18862" y="21512"/>
                  <a:pt x="18709" y="21481"/>
                </a:cubicBezTo>
                <a:cubicBezTo>
                  <a:pt x="18556" y="21450"/>
                  <a:pt x="18403" y="21419"/>
                  <a:pt x="18253" y="21379"/>
                </a:cubicBezTo>
                <a:cubicBezTo>
                  <a:pt x="17530" y="21199"/>
                  <a:pt x="16854" y="20931"/>
                  <a:pt x="16224" y="20570"/>
                </a:cubicBezTo>
                <a:cubicBezTo>
                  <a:pt x="15593" y="20211"/>
                  <a:pt x="15007" y="19783"/>
                  <a:pt x="14468" y="19286"/>
                </a:cubicBezTo>
                <a:cubicBezTo>
                  <a:pt x="14204" y="19323"/>
                  <a:pt x="13936" y="19354"/>
                  <a:pt x="13660" y="19382"/>
                </a:cubicBezTo>
                <a:cubicBezTo>
                  <a:pt x="13387" y="19407"/>
                  <a:pt x="13112" y="19424"/>
                  <a:pt x="12832" y="19424"/>
                </a:cubicBezTo>
                <a:cubicBezTo>
                  <a:pt x="11773" y="19424"/>
                  <a:pt x="10777" y="19263"/>
                  <a:pt x="9847" y="18950"/>
                </a:cubicBezTo>
                <a:cubicBezTo>
                  <a:pt x="8915" y="18634"/>
                  <a:pt x="8070" y="18211"/>
                  <a:pt x="7312" y="17678"/>
                </a:cubicBezTo>
                <a:cubicBezTo>
                  <a:pt x="7357" y="17644"/>
                  <a:pt x="7407" y="17607"/>
                  <a:pt x="7463" y="17571"/>
                </a:cubicBezTo>
                <a:cubicBezTo>
                  <a:pt x="7520" y="17537"/>
                  <a:pt x="7571" y="17500"/>
                  <a:pt x="7616" y="17463"/>
                </a:cubicBezTo>
                <a:cubicBezTo>
                  <a:pt x="8000" y="17517"/>
                  <a:pt x="8381" y="17545"/>
                  <a:pt x="8765" y="17545"/>
                </a:cubicBezTo>
                <a:cubicBezTo>
                  <a:pt x="10245" y="17545"/>
                  <a:pt x="11632" y="17291"/>
                  <a:pt x="12921" y="16781"/>
                </a:cubicBezTo>
                <a:cubicBezTo>
                  <a:pt x="14214" y="16270"/>
                  <a:pt x="15334" y="15576"/>
                  <a:pt x="16280" y="14690"/>
                </a:cubicBezTo>
                <a:cubicBezTo>
                  <a:pt x="17229" y="13801"/>
                  <a:pt x="17972" y="12757"/>
                  <a:pt x="18516" y="11558"/>
                </a:cubicBezTo>
                <a:cubicBezTo>
                  <a:pt x="19062" y="10365"/>
                  <a:pt x="19335" y="9075"/>
                  <a:pt x="19335" y="7696"/>
                </a:cubicBezTo>
                <a:cubicBezTo>
                  <a:pt x="19335" y="7326"/>
                  <a:pt x="19312" y="6954"/>
                  <a:pt x="19267" y="6564"/>
                </a:cubicBezTo>
                <a:cubicBezTo>
                  <a:pt x="19987" y="7267"/>
                  <a:pt x="20557" y="8054"/>
                  <a:pt x="20973" y="8926"/>
                </a:cubicBezTo>
                <a:cubicBezTo>
                  <a:pt x="21392" y="9801"/>
                  <a:pt x="21599" y="10737"/>
                  <a:pt x="21599" y="1173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pPr defTabSz="342900">
              <a:defRPr/>
            </a:pPr>
            <a:r>
              <a:rPr lang="es-ES" sz="2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rPr>
              <a:t> </a:t>
            </a: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9448800" y="5300239"/>
            <a:ext cx="8165269" cy="2243561"/>
          </a:xfrm>
          <a:prstGeom prst="rect">
            <a:avLst/>
          </a:prstGeom>
        </p:spPr>
        <p:txBody>
          <a:bodyPr vert="horz" lIns="243852" tIns="121926" rIns="243852" bIns="121926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Facebook.com/</a:t>
            </a:r>
            <a:r>
              <a:rPr lang="en-US" sz="3200" dirty="0" err="1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mentalhealthamerica</a:t>
            </a:r>
            <a:endParaRPr lang="en-US" sz="3200" dirty="0">
              <a:solidFill>
                <a:schemeClr val="tx1"/>
              </a:solidFill>
              <a:latin typeface="Century Gothic" panose="020B0502020202020204" pitchFamily="34" charset="0"/>
              <a:cs typeface="Source Sans Pro ExtraLigh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Twitter.com/</a:t>
            </a:r>
            <a:r>
              <a:rPr lang="en-US" sz="3200" dirty="0" err="1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mentalhealtham</a:t>
            </a:r>
            <a:endParaRPr lang="en-US" sz="3200" dirty="0">
              <a:solidFill>
                <a:schemeClr val="tx1"/>
              </a:solidFill>
              <a:latin typeface="Century Gothic" panose="020B0502020202020204" pitchFamily="34" charset="0"/>
              <a:cs typeface="Source Sans Pro ExtraLigh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Youtube.com/</a:t>
            </a:r>
            <a:r>
              <a:rPr lang="en-US" sz="3200" dirty="0" err="1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mentalhealthamerica</a:t>
            </a:r>
            <a:endParaRPr lang="en-US" sz="3200" dirty="0">
              <a:solidFill>
                <a:schemeClr val="tx1"/>
              </a:solidFill>
              <a:latin typeface="Century Gothic" panose="020B0502020202020204" pitchFamily="34" charset="0"/>
              <a:cs typeface="Source Sans Pro ExtraLight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09600" y="1496705"/>
            <a:ext cx="76962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>
                <a:solidFill>
                  <a:schemeClr val="bg2"/>
                </a:solidFill>
              </a:rPr>
              <a:t>Contact 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9468873" y="1600200"/>
            <a:ext cx="66093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Mental Health America</a:t>
            </a:r>
          </a:p>
          <a:p>
            <a:r>
              <a:rPr lang="en-US" sz="4400" dirty="0"/>
              <a:t>500 Montgomery</a:t>
            </a:r>
            <a:r>
              <a:rPr lang="en-US" sz="4400" baseline="0" dirty="0"/>
              <a:t> Street</a:t>
            </a:r>
          </a:p>
          <a:p>
            <a:r>
              <a:rPr lang="en-US" sz="4400" baseline="0" dirty="0"/>
              <a:t>Suite 820</a:t>
            </a:r>
          </a:p>
          <a:p>
            <a:r>
              <a:rPr lang="en-US" sz="4400" baseline="0" dirty="0"/>
              <a:t>Alexandria, VA 22314</a:t>
            </a:r>
            <a:endParaRPr lang="en-US" sz="4400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/>
          <a:srcRect l="19527" r="19629"/>
          <a:stretch/>
        </p:blipFill>
        <p:spPr>
          <a:xfrm>
            <a:off x="800098" y="3297290"/>
            <a:ext cx="5715001" cy="780077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74079" y="5425550"/>
            <a:ext cx="512064" cy="51206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74079" y="6098938"/>
            <a:ext cx="512064" cy="51206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74079" y="6803136"/>
            <a:ext cx="512064" cy="512064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9677400" y="8972967"/>
            <a:ext cx="7391400" cy="2428875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Your contact info here</a:t>
            </a:r>
          </a:p>
        </p:txBody>
      </p:sp>
    </p:spTree>
    <p:extLst>
      <p:ext uri="{BB962C8B-B14F-4D97-AF65-F5344CB8AC3E}">
        <p14:creationId xmlns:p14="http://schemas.microsoft.com/office/powerpoint/2010/main" val="837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10516" y="12082727"/>
            <a:ext cx="1368264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fld id="{24F817F5-01A3-445D-BAF7-34AF0ACB4A3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199" y="12082727"/>
            <a:ext cx="9245946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6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10516" y="12082727"/>
            <a:ext cx="1368264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fld id="{24F817F5-01A3-445D-BAF7-34AF0ACB4A3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199" y="12082727"/>
            <a:ext cx="9245946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36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2" y="-16935"/>
            <a:ext cx="18342632" cy="13749870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1191" y="4809068"/>
            <a:ext cx="11653438" cy="3292604"/>
          </a:xfrm>
        </p:spPr>
        <p:txBody>
          <a:bodyPr anchor="b">
            <a:noAutofit/>
          </a:bodyPr>
          <a:lstStyle>
            <a:lvl1pPr algn="r">
              <a:defRPr sz="10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1191" y="8101669"/>
            <a:ext cx="11653438" cy="2193798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10516" y="12082727"/>
            <a:ext cx="1368264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fld id="{24F817F5-01A3-445D-BAF7-34AF0ACB4A3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199" y="12082727"/>
            <a:ext cx="9245946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41A8-2A83-4D95-9F12-21370B88E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1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762000" y="962025"/>
            <a:ext cx="16742800" cy="132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783200" y="2438400"/>
            <a:ext cx="16721600" cy="9328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7504800" y="0"/>
            <a:ext cx="783200" cy="577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336B6-AC0B-4DC8-97E4-BF1A1A542E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7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49" r:id="rId2"/>
    <p:sldLayoutId id="2147483663" r:id="rId3"/>
    <p:sldLayoutId id="2147483726" r:id="rId4"/>
    <p:sldLayoutId id="2147483662" r:id="rId5"/>
    <p:sldLayoutId id="2147483669" r:id="rId6"/>
    <p:sldLayoutId id="2147483679" r:id="rId7"/>
    <p:sldLayoutId id="2147483727" r:id="rId8"/>
    <p:sldLayoutId id="2147483725" r:id="rId9"/>
    <p:sldLayoutId id="2147483728" r:id="rId10"/>
    <p:sldLayoutId id="2147483729" r:id="rId11"/>
    <p:sldLayoutId id="214748373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ftr="0" dt="0"/>
  <p:txStyles>
    <p:titleStyle>
      <a:lvl1pPr algn="ctr" defTabSz="1219261" rtl="0" eaLnBrk="1" latinLnBrk="0" hangingPunct="1">
        <a:spcBef>
          <a:spcPct val="0"/>
        </a:spcBef>
        <a:buNone/>
        <a:defRPr sz="7500" b="1" kern="1200" baseline="0">
          <a:solidFill>
            <a:schemeClr val="bg2"/>
          </a:solidFill>
          <a:latin typeface="Century Gothic" panose="020B0502020202020204" pitchFamily="34" charset="0"/>
          <a:ea typeface="+mj-ea"/>
          <a:cs typeface="Century Gothic" panose="020B0502020202020204" pitchFamily="34" charset="0"/>
        </a:defRPr>
      </a:lvl1pPr>
    </p:titleStyle>
    <p:bodyStyle>
      <a:lvl1pPr marL="0" indent="0" algn="l" defTabSz="1219261" rtl="0" eaLnBrk="1" latinLnBrk="0" hangingPunct="1">
        <a:spcBef>
          <a:spcPct val="20000"/>
        </a:spcBef>
        <a:buFont typeface="Arial"/>
        <a:buNone/>
        <a:defRPr sz="6400" kern="1200">
          <a:solidFill>
            <a:schemeClr val="tx2"/>
          </a:solidFill>
          <a:latin typeface="Corbel" panose="020B0503020204020204" pitchFamily="34" charset="0"/>
          <a:ea typeface="+mn-ea"/>
          <a:cs typeface="Corbel" panose="020B0503020204020204" pitchFamily="34" charset="0"/>
        </a:defRPr>
      </a:lvl1pPr>
      <a:lvl2pPr marL="1219261" indent="0" algn="l" defTabSz="1219261" rtl="0" eaLnBrk="1" latinLnBrk="0" hangingPunct="1">
        <a:spcBef>
          <a:spcPct val="20000"/>
        </a:spcBef>
        <a:buFont typeface="Arial"/>
        <a:buNone/>
        <a:defRPr sz="6000" kern="1200">
          <a:solidFill>
            <a:schemeClr val="tx1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2pPr>
      <a:lvl3pPr marL="2438522" indent="0" algn="l" defTabSz="1219261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bg2"/>
          </a:solidFill>
          <a:latin typeface="+mj-lt"/>
          <a:ea typeface="+mn-ea"/>
          <a:cs typeface="Sylfaen" panose="010A0502050306030303" pitchFamily="18" charset="0"/>
        </a:defRPr>
      </a:lvl3pPr>
      <a:lvl4pPr marL="3657783" indent="0" algn="l" defTabSz="1219261" rtl="0" eaLnBrk="1" latinLnBrk="0" hangingPunct="1">
        <a:spcBef>
          <a:spcPct val="20000"/>
        </a:spcBef>
        <a:buFont typeface="Arial"/>
        <a:buNone/>
        <a:defRPr sz="3700" kern="1200">
          <a:solidFill>
            <a:schemeClr val="accent6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4877044" indent="0" algn="l" defTabSz="1219261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accent6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6705935" indent="-609630" algn="l" defTabSz="1219261" rtl="0" eaLnBrk="1" latinLnBrk="0" hangingPunct="1">
        <a:spcBef>
          <a:spcPct val="20000"/>
        </a:spcBef>
        <a:buFont typeface="Arial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5196" indent="-609630" algn="l" defTabSz="1219261" rtl="0" eaLnBrk="1" latinLnBrk="0" hangingPunct="1">
        <a:spcBef>
          <a:spcPct val="20000"/>
        </a:spcBef>
        <a:buFont typeface="Arial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4457" indent="-609630" algn="l" defTabSz="1219261" rtl="0" eaLnBrk="1" latinLnBrk="0" hangingPunct="1">
        <a:spcBef>
          <a:spcPct val="20000"/>
        </a:spcBef>
        <a:buFont typeface="Arial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3718" indent="-609630" algn="l" defTabSz="1219261" rtl="0" eaLnBrk="1" latinLnBrk="0" hangingPunct="1">
        <a:spcBef>
          <a:spcPct val="20000"/>
        </a:spcBef>
        <a:buFont typeface="Arial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261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522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783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7044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6305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566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827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4088" algn="l" defTabSz="1219261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phendry@mentalhealthamerica.net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03784" y="1219200"/>
            <a:ext cx="1524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Mental Health America’s</a:t>
            </a:r>
          </a:p>
          <a:p>
            <a:pPr algn="ctr"/>
            <a:r>
              <a:rPr lang="en-US" sz="9600" b="1" dirty="0" smtClean="0">
                <a:solidFill>
                  <a:srgbClr val="00B0F0"/>
                </a:solidFill>
              </a:rPr>
              <a:t>Center for Peer Support</a:t>
            </a:r>
            <a:endParaRPr lang="en-US" sz="9600" b="1" dirty="0">
              <a:solidFill>
                <a:srgbClr val="00B0F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343400"/>
            <a:ext cx="5524312" cy="53148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10287000"/>
            <a:ext cx="1432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B0F0"/>
                </a:solidFill>
              </a:rPr>
              <a:t>Master Class Series</a:t>
            </a:r>
            <a:endParaRPr lang="en-US" sz="7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0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Trauma Informed Peer Support and the Impact of Social Determinants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Patrick Hendry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3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074" y="685800"/>
            <a:ext cx="14049488" cy="2969728"/>
          </a:xfrm>
        </p:spPr>
        <p:txBody>
          <a:bodyPr>
            <a:normAutofit/>
          </a:bodyPr>
          <a:lstStyle/>
          <a:p>
            <a:r>
              <a:rPr lang="en-US" dirty="0"/>
              <a:t>Social Determinants of 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008" y="3962400"/>
            <a:ext cx="15013192" cy="941294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Mental health and many common mental health disorders are </a:t>
            </a:r>
            <a:r>
              <a:rPr lang="en-US" sz="5600" dirty="0">
                <a:solidFill>
                  <a:srgbClr val="FF0000"/>
                </a:solidFill>
                <a:latin typeface="Century Gothic" panose="020B0502020202020204" pitchFamily="34" charset="0"/>
              </a:rPr>
              <a:t>shaped to a great extent by the social, economic, and physical environments 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in which people live.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Social inequalities are associated with increased risk of mental health 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problems and other serious health conditions.</a:t>
            </a:r>
            <a:r>
              <a:rPr lang="en-US" sz="5600" dirty="0">
                <a:latin typeface="Century Gothic" panose="020B0502020202020204" pitchFamily="34" charset="0"/>
              </a:rPr>
              <a:t/>
            </a:r>
            <a:br>
              <a:rPr lang="en-US" sz="5600" dirty="0">
                <a:latin typeface="Century Gothic" panose="020B0502020202020204" pitchFamily="34" charset="0"/>
              </a:rPr>
            </a:br>
            <a:r>
              <a:rPr lang="en-US" sz="5600" dirty="0">
                <a:latin typeface="Century Gothic" panose="020B0502020202020204" pitchFamily="34" charset="0"/>
              </a:rPr>
              <a:t>							</a:t>
            </a:r>
            <a:r>
              <a:rPr lang="en-US" sz="3600" dirty="0" smtClean="0">
                <a:latin typeface="Century Gothic" panose="020B0502020202020204" pitchFamily="34" charset="0"/>
              </a:rPr>
              <a:t>World Health </a:t>
            </a:r>
            <a:r>
              <a:rPr lang="en-US" sz="3600" dirty="0" smtClean="0">
                <a:latin typeface="Century Gothic" panose="020B0502020202020204" pitchFamily="34" charset="0"/>
              </a:rPr>
              <a:t>Organization</a:t>
            </a:r>
            <a:br>
              <a:rPr lang="en-US" sz="3600" dirty="0" smtClean="0">
                <a:latin typeface="Century Gothic" panose="020B0502020202020204" pitchFamily="34" charset="0"/>
              </a:rPr>
            </a:br>
            <a:r>
              <a:rPr lang="en-US" sz="3600" dirty="0" smtClean="0">
                <a:latin typeface="Century Gothic" panose="020B0502020202020204" pitchFamily="34" charset="0"/>
              </a:rPr>
              <a:t>							(WHO)</a:t>
            </a:r>
            <a:endParaRPr lang="en-US" sz="5600" dirty="0">
              <a:latin typeface="Century Gothic" panose="020B0502020202020204" pitchFamily="34" charset="0"/>
            </a:endParaRPr>
          </a:p>
          <a:p>
            <a:pPr marL="137160"/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359869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650" y="685800"/>
            <a:ext cx="14049488" cy="2817328"/>
          </a:xfrm>
        </p:spPr>
        <p:txBody>
          <a:bodyPr>
            <a:normAutofit/>
          </a:bodyPr>
          <a:lstStyle/>
          <a:p>
            <a:r>
              <a:rPr lang="en-US" sz="8000" dirty="0"/>
              <a:t>Social Determinants of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468" y="3657600"/>
            <a:ext cx="15334132" cy="968188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Taking action to improve the conditions of daily life provides opportunities to improve mental and physical health and reduce the risk of the disorders 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associated 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with social inequalities.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>													</a:t>
            </a:r>
            <a:r>
              <a:rPr lang="en-US" sz="3200" dirty="0"/>
              <a:t>WHO</a:t>
            </a:r>
            <a:r>
              <a:rPr lang="en-US" sz="5600" dirty="0"/>
              <a:t/>
            </a:r>
            <a:br>
              <a:rPr lang="en-US" sz="5600" dirty="0"/>
            </a:br>
            <a:endParaRPr lang="en-US" sz="5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069" y="7315200"/>
            <a:ext cx="6703070" cy="480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86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95400"/>
            <a:ext cx="16742800" cy="2209800"/>
          </a:xfrm>
        </p:spPr>
        <p:txBody>
          <a:bodyPr>
            <a:normAutofit fontScale="90000"/>
          </a:bodyPr>
          <a:lstStyle/>
          <a:p>
            <a:r>
              <a:rPr lang="en-US" sz="8000" dirty="0"/>
              <a:t>Social Determinants of 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8000" dirty="0" smtClean="0"/>
              <a:t>Mental </a:t>
            </a:r>
            <a:r>
              <a:rPr lang="en-US" sz="8000" dirty="0"/>
              <a:t>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973" y="4038600"/>
            <a:ext cx="13913226" cy="8623856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While comprehensive  action throughout a persons life is needed, scientific consensus is considerable that </a:t>
            </a:r>
            <a:r>
              <a:rPr lang="en-US" sz="4800" dirty="0">
                <a:solidFill>
                  <a:srgbClr val="FF0000"/>
                </a:solidFill>
                <a:latin typeface="Century Gothic" panose="020B0502020202020204" pitchFamily="34" charset="0"/>
              </a:rPr>
              <a:t>giving every child the best possible start will generate the greatest societal and mental health benefits.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Action needs to take place across the whole of society, proportionate to need in order to level the social field in health outcomes.</a:t>
            </a:r>
            <a:r>
              <a:rPr lang="en-US" sz="4800" dirty="0">
                <a:latin typeface="Century Gothic" panose="020B0502020202020204" pitchFamily="34" charset="0"/>
              </a:rPr>
              <a:t/>
            </a:r>
            <a:br>
              <a:rPr lang="en-US" sz="4800" dirty="0">
                <a:latin typeface="Century Gothic" panose="020B0502020202020204" pitchFamily="34" charset="0"/>
              </a:rPr>
            </a:br>
            <a:r>
              <a:rPr lang="en-US" sz="4800" dirty="0">
                <a:latin typeface="Century Gothic" panose="020B0502020202020204" pitchFamily="34" charset="0"/>
              </a:rPr>
              <a:t>							</a:t>
            </a:r>
            <a:r>
              <a:rPr lang="en-US" sz="3200" dirty="0" smtClean="0">
                <a:latin typeface="Century Gothic" panose="020B0502020202020204" pitchFamily="34" charset="0"/>
              </a:rPr>
              <a:t>WHO</a:t>
            </a:r>
            <a:endParaRPr lang="en-US" sz="4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8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000" dirty="0"/>
              <a:t>Social Determinants of 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7859" y="2743200"/>
            <a:ext cx="14056660" cy="87672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There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is a considerable need to raise the priority given to the prevention of mental disorders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and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to the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promotion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of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mental health</a:t>
            </a:r>
            <a:b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through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action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on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the social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determinants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of </a:t>
            </a: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health</a:t>
            </a:r>
            <a:r>
              <a:rPr lang="en-US" sz="5600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334000"/>
            <a:ext cx="7409298" cy="5829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21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Social Determinants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894" y="3657600"/>
            <a:ext cx="16721600" cy="9328427"/>
          </a:xfrm>
        </p:spPr>
        <p:txBody>
          <a:bodyPr>
            <a:normAutofit/>
          </a:bodyPr>
          <a:lstStyle/>
          <a:p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Name 5 of the Social Determinants of Health.</a:t>
            </a:r>
          </a:p>
          <a:p>
            <a:endParaRPr lang="en-US" sz="5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Which determinants have the greatest effect on mental health?</a:t>
            </a:r>
            <a:endParaRPr lang="en-US" sz="5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7772400"/>
            <a:ext cx="4199760" cy="419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00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677" y="2033587"/>
            <a:ext cx="16031547" cy="1323975"/>
          </a:xfrm>
        </p:spPr>
        <p:txBody>
          <a:bodyPr>
            <a:normAutofit fontScale="90000"/>
          </a:bodyPr>
          <a:lstStyle/>
          <a:p>
            <a:r>
              <a:rPr lang="en-US" sz="8000" dirty="0"/>
              <a:t>Discussion: Social Determinants of Mental Health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4800600"/>
            <a:ext cx="13381228" cy="7474868"/>
          </a:xfrm>
        </p:spPr>
        <p:txBody>
          <a:bodyPr>
            <a:normAutofit/>
          </a:bodyPr>
          <a:lstStyle/>
          <a:p>
            <a:pPr algn="ctr"/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“What 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role can peer support and the peer community play in changing the social determinants that have negative effects on individuals mental health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?”</a:t>
            </a:r>
            <a:endParaRPr lang="en-US" sz="5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4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95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The Impact of Trauma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0914" y="2743200"/>
            <a:ext cx="14020804" cy="7761546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Century Gothic" panose="020B0502020202020204" pitchFamily="34" charset="0"/>
              </a:rPr>
              <a:t>Essential to mental and physical health is safety. </a:t>
            </a:r>
          </a:p>
          <a:p>
            <a:r>
              <a:rPr lang="en-US" sz="4800" dirty="0">
                <a:latin typeface="Century Gothic" panose="020B0502020202020204" pitchFamily="34" charset="0"/>
              </a:rPr>
              <a:t>The feeling of safety in your environment and in your relationships is a social determinant with broad consequences.</a:t>
            </a:r>
          </a:p>
          <a:p>
            <a:r>
              <a:rPr lang="en-US" sz="4800" dirty="0">
                <a:solidFill>
                  <a:srgbClr val="FF0000"/>
                </a:solidFill>
                <a:latin typeface="Century Gothic" panose="020B0502020202020204" pitchFamily="34" charset="0"/>
              </a:rPr>
              <a:t>When our safety is violated we experience trauma.</a:t>
            </a:r>
          </a:p>
          <a:p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695" y="7772400"/>
            <a:ext cx="6145305" cy="345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61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2282" y="685800"/>
            <a:ext cx="14049488" cy="2286000"/>
          </a:xfrm>
        </p:spPr>
        <p:txBody>
          <a:bodyPr>
            <a:normAutofit/>
          </a:bodyPr>
          <a:lstStyle/>
          <a:p>
            <a:r>
              <a:rPr lang="en-US" sz="8000" dirty="0"/>
              <a:t>The Impact of Trauma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2510" y="3505200"/>
            <a:ext cx="13554634" cy="7620000"/>
          </a:xfrm>
        </p:spPr>
        <p:txBody>
          <a:bodyPr>
            <a:normAutofit/>
          </a:bodyPr>
          <a:lstStyle/>
          <a:p>
            <a:pPr marL="137160"/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Trauma</a:t>
            </a:r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, including one-time, multiple, or long-lasting repetitive events, affects everyone differently.</a:t>
            </a:r>
            <a:r>
              <a:rPr lang="en-US" sz="44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4400" dirty="0">
                <a:solidFill>
                  <a:schemeClr val="tx1"/>
                </a:solidFill>
                <a:latin typeface="Century Gothic" panose="020B0502020202020204" pitchFamily="34" charset="0"/>
              </a:rPr>
              <a:t>The </a:t>
            </a:r>
            <a:r>
              <a:rPr lang="en-US" sz="4400" dirty="0">
                <a:solidFill>
                  <a:schemeClr val="tx1"/>
                </a:solidFill>
                <a:latin typeface="Century Gothic" panose="020B0502020202020204" pitchFamily="34" charset="0"/>
              </a:rPr>
              <a:t>impact of trauma can be subtle, insidious, or outright destructive. </a:t>
            </a:r>
            <a:endParaRPr lang="en-US" sz="4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37160"/>
            <a:r>
              <a:rPr lang="en-US" sz="4400" dirty="0">
                <a:solidFill>
                  <a:schemeClr val="tx1"/>
                </a:solidFill>
                <a:latin typeface="Century Gothic" panose="020B0502020202020204" pitchFamily="34" charset="0"/>
              </a:rPr>
              <a:t>How </a:t>
            </a:r>
            <a:r>
              <a:rPr lang="en-US" sz="4400" dirty="0">
                <a:solidFill>
                  <a:schemeClr val="tx1"/>
                </a:solidFill>
                <a:latin typeface="Century Gothic" panose="020B0502020202020204" pitchFamily="34" charset="0"/>
              </a:rPr>
              <a:t>an event affects an individual depends on many factors, including characteristics of the individual, the type and characteristics of the event(s), developmental processes, the meaning of the trauma, and sociocultural factors.</a:t>
            </a:r>
          </a:p>
          <a:p>
            <a:pPr marL="13716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0918" y="3352800"/>
            <a:ext cx="14787281" cy="7078861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Adverse childhood experiences (ACEs) are stressful or traumatic events, including abuse and neglect</a:t>
            </a:r>
            <a:r>
              <a:rPr lang="en-US" sz="4400" dirty="0">
                <a:latin typeface="Century Gothic" panose="020B0502020202020204" pitchFamily="34" charset="0"/>
              </a:rPr>
              <a:t>. They may also include household dysfunction such as witnessing domestic violence or growing up with family members who have </a:t>
            </a:r>
            <a:r>
              <a:rPr lang="en-US" sz="4400" dirty="0">
                <a:latin typeface="Century Gothic" panose="020B0502020202020204" pitchFamily="34" charset="0"/>
              </a:rPr>
              <a:t>substance use disorders.</a:t>
            </a:r>
            <a:endParaRPr lang="en-US" sz="4400" dirty="0">
              <a:latin typeface="Century Gothic" panose="020B0502020202020204" pitchFamily="34" charset="0"/>
            </a:endParaRPr>
          </a:p>
          <a:p>
            <a:endParaRPr lang="en-US" sz="4400" dirty="0" smtClean="0">
              <a:latin typeface="Century Gothic" panose="020B0502020202020204" pitchFamily="34" charset="0"/>
            </a:endParaRPr>
          </a:p>
          <a:p>
            <a:r>
              <a:rPr lang="en-US" sz="4400" dirty="0" smtClean="0">
                <a:latin typeface="Century Gothic" panose="020B0502020202020204" pitchFamily="34" charset="0"/>
              </a:rPr>
              <a:t>ACEs </a:t>
            </a:r>
            <a:r>
              <a:rPr lang="en-US" sz="4400" dirty="0">
                <a:latin typeface="Century Gothic" panose="020B0502020202020204" pitchFamily="34" charset="0"/>
              </a:rPr>
              <a:t>are strongly related to the development and prevalence of a wide range of health problems throughout a person’s lifespan, including those associated with substance </a:t>
            </a:r>
            <a:r>
              <a:rPr lang="en-US" sz="4400" dirty="0">
                <a:latin typeface="Century Gothic" panose="020B0502020202020204" pitchFamily="34" charset="0"/>
              </a:rPr>
              <a:t>misuse</a:t>
            </a:r>
            <a:r>
              <a:rPr lang="en-US" dirty="0">
                <a:latin typeface="Century Gothic" panose="020B0502020202020204" pitchFamily="34" charset="0"/>
              </a:rPr>
              <a:t>	</a:t>
            </a:r>
            <a:r>
              <a:rPr lang="en-US" sz="5200" dirty="0">
                <a:latin typeface="Century Gothic" panose="020B0502020202020204" pitchFamily="34" charset="0"/>
              </a:rPr>
              <a:t>	</a:t>
            </a:r>
            <a:r>
              <a:rPr lang="en-US" sz="3200" dirty="0">
                <a:latin typeface="Century Gothic" panose="020B0502020202020204" pitchFamily="34" charset="0"/>
              </a:rPr>
              <a:t>SAMHSA</a:t>
            </a:r>
            <a:endParaRPr lang="en-US" sz="5200" dirty="0"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1004048"/>
            <a:ext cx="12694024" cy="1415772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1"/>
                </a:solidFill>
                <a:latin typeface="Century Gothic" panose="020B0502020202020204" pitchFamily="34" charset="0"/>
              </a:rPr>
              <a:t>The Effects of ACEs</a:t>
            </a:r>
            <a:endParaRPr lang="en-US" sz="8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8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 flipH="1">
            <a:off x="-4114800" y="-11961585"/>
            <a:ext cx="4114800" cy="24837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latin typeface="Arial" charset="0"/>
                <a:cs typeface="Arial" charset="0"/>
              </a:rPr>
              <a:t>Three Types of ACEs</a:t>
            </a:r>
          </a:p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latin typeface="Arial" charset="0"/>
                <a:cs typeface="Arial" charset="0"/>
              </a:rPr>
              <a:t>  </a:t>
            </a:r>
            <a:r>
              <a:rPr lang="en-US" altLang="en-US" sz="158400" dirty="0">
                <a:latin typeface="Arial" charset="0"/>
                <a:cs typeface="Arial" charset="0"/>
              </a:rPr>
              <a:t> </a:t>
            </a:r>
            <a:endParaRPr lang="en-US" altLang="en-US" sz="3600" dirty="0">
              <a:latin typeface="Arial" charset="0"/>
              <a:cs typeface="Arial" charset="0"/>
            </a:endParaRPr>
          </a:p>
        </p:txBody>
      </p:sp>
      <p:pic>
        <p:nvPicPr>
          <p:cNvPr id="3076" name="Picture 4" descr="The three types of ACEs include abuse, neglect and household dysfun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1"/>
            <a:ext cx="13258800" cy="987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95400" y="10335868"/>
            <a:ext cx="1272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charset="0"/>
                <a:cs typeface="Arial" charset="0"/>
              </a:rPr>
              <a:t>Source: Centers for Disease Control and Prevention</a:t>
            </a:r>
          </a:p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charset="0"/>
                <a:cs typeface="Arial" charset="0"/>
              </a:rPr>
              <a:t>Credit: Robert Wood Johnson Foundation</a:t>
            </a:r>
            <a:endParaRPr lang="en-US" altLang="en-US" sz="36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20600" y="7772400"/>
            <a:ext cx="510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Adverse Childhood Events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955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9680" y="-14377630"/>
            <a:ext cx="17508640" cy="296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82880" tIns="91440" rIns="182880" bIns="9144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latin typeface="Arial" charset="0"/>
                <a:cs typeface="Arial" charset="0"/>
              </a:rPr>
              <a:t>CEs Increase Health Risks</a:t>
            </a:r>
          </a:p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latin typeface="Arial" charset="0"/>
                <a:cs typeface="Arial" charset="0"/>
              </a:rPr>
              <a:t>According to the Adverse Childhood Experiences study, the rougher your childhood, the higher your score is likely to be and the higher your risk for various health problems later.</a:t>
            </a:r>
            <a:endParaRPr lang="en-US" altLang="en-US" sz="3600" dirty="0">
              <a:latin typeface="Arial" charset="0"/>
              <a:cs typeface="Arial" charset="0"/>
            </a:endParaRPr>
          </a:p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charset="0"/>
                <a:cs typeface="Arial" charset="0"/>
              </a:rPr>
              <a:t>  </a:t>
            </a:r>
            <a:r>
              <a:rPr lang="en-US" altLang="en-US" sz="181000" dirty="0">
                <a:latin typeface="Arial" charset="0"/>
                <a:cs typeface="Arial" charset="0"/>
              </a:rPr>
              <a:t> </a:t>
            </a:r>
            <a:endParaRPr lang="en-US" altLang="en-US" sz="3600" dirty="0">
              <a:latin typeface="Arial" charset="0"/>
              <a:cs typeface="Arial" charset="0"/>
            </a:endParaRPr>
          </a:p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charset="0"/>
                <a:cs typeface="Arial" charset="0"/>
              </a:rPr>
              <a:t>Source: Centers for Disease Control and Prevention</a:t>
            </a:r>
          </a:p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charset="0"/>
                <a:cs typeface="Arial" charset="0"/>
              </a:rPr>
              <a:t>Credit: Robert Wood Johnson Foundation</a:t>
            </a:r>
          </a:p>
        </p:txBody>
      </p:sp>
      <p:pic>
        <p:nvPicPr>
          <p:cNvPr id="4098" name="Picture 2" descr="Behaviors and physical and mental health conditi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4798"/>
            <a:ext cx="13182600" cy="1137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06600" y="2667000"/>
            <a:ext cx="3191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Effects of</a:t>
            </a:r>
          </a:p>
          <a:p>
            <a:pPr algn="ctr"/>
            <a:r>
              <a:rPr lang="en-US" sz="6000" dirty="0" smtClean="0"/>
              <a:t>ACE’s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6635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785415"/>
            <a:ext cx="14049488" cy="2286000"/>
          </a:xfrm>
        </p:spPr>
        <p:txBody>
          <a:bodyPr>
            <a:normAutofit/>
          </a:bodyPr>
          <a:lstStyle/>
          <a:p>
            <a:r>
              <a:rPr lang="en-US" sz="8000" dirty="0"/>
              <a:t>Initial Impact of Trauma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3056964"/>
            <a:ext cx="14218022" cy="8449236"/>
          </a:xfrm>
        </p:spPr>
        <p:txBody>
          <a:bodyPr>
            <a:normAutofit fontScale="92500" lnSpcReduction="10000"/>
          </a:bodyPr>
          <a:lstStyle/>
          <a:p>
            <a:pPr marL="137160"/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Initial reactions to trauma can </a:t>
            </a: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include: </a:t>
            </a: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exhaustion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confusion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sadness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anxiety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agitation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numbness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dissociation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physical 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arousal, and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70866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blunted 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affect. </a:t>
            </a:r>
            <a:endParaRPr lang="en-US" sz="4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37160"/>
            <a:r>
              <a:rPr lang="en-US" sz="4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Most </a:t>
            </a:r>
            <a:r>
              <a:rPr 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responses are normal in that they affect most survivors and are socially acceptable, psychologically effective, and </a:t>
            </a:r>
            <a:r>
              <a:rPr 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self-limited.</a:t>
            </a: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4495800"/>
            <a:ext cx="5579524" cy="317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4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1225" y="838200"/>
            <a:ext cx="14049488" cy="2286000"/>
          </a:xfrm>
        </p:spPr>
        <p:txBody>
          <a:bodyPr>
            <a:normAutofit/>
          </a:bodyPr>
          <a:lstStyle/>
          <a:p>
            <a:r>
              <a:rPr lang="en-US" sz="8000" dirty="0"/>
              <a:t>Severe Impact of Trauma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592" y="3195735"/>
            <a:ext cx="14780113" cy="6248400"/>
          </a:xfrm>
        </p:spPr>
        <p:txBody>
          <a:bodyPr>
            <a:normAutofit/>
          </a:bodyPr>
          <a:lstStyle/>
          <a:p>
            <a:pPr marL="137160"/>
            <a:r>
              <a:rPr lang="en-US" sz="6500" dirty="0">
                <a:solidFill>
                  <a:schemeClr val="tx1"/>
                </a:solidFill>
                <a:latin typeface="Century Gothic" panose="020B0502020202020204" pitchFamily="34" charset="0"/>
              </a:rPr>
              <a:t>Indicators </a:t>
            </a:r>
            <a:r>
              <a:rPr lang="en-US" sz="6500" dirty="0">
                <a:solidFill>
                  <a:schemeClr val="tx1"/>
                </a:solidFill>
                <a:latin typeface="Century Gothic" panose="020B0502020202020204" pitchFamily="34" charset="0"/>
              </a:rPr>
              <a:t>of more severe responses </a:t>
            </a:r>
            <a:r>
              <a:rPr lang="en-US" sz="65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include:</a:t>
            </a:r>
          </a:p>
          <a:p>
            <a:pPr marL="2042221" lvl="1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Continuous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distress without periods of relative calm or </a:t>
            </a: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rest; </a:t>
            </a:r>
          </a:p>
          <a:p>
            <a:pPr marL="2042221" lvl="1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Severe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dissociative </a:t>
            </a: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symptoms; and</a:t>
            </a:r>
          </a:p>
          <a:p>
            <a:pPr marL="2042221" lvl="1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Intense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intrusive recollections that continue despite a return to safety.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9767596"/>
            <a:ext cx="4213860" cy="245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2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462" y="914400"/>
            <a:ext cx="14049488" cy="2286000"/>
          </a:xfrm>
        </p:spPr>
        <p:txBody>
          <a:bodyPr>
            <a:normAutofit/>
          </a:bodyPr>
          <a:lstStyle/>
          <a:p>
            <a:r>
              <a:rPr lang="en-US" sz="8000" dirty="0"/>
              <a:t>Delayed Impact of Trauma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7129" y="3352800"/>
            <a:ext cx="14074590" cy="8084467"/>
          </a:xfrm>
        </p:spPr>
        <p:txBody>
          <a:bodyPr>
            <a:normAutofit fontScale="92500" lnSpcReduction="10000"/>
          </a:bodyPr>
          <a:lstStyle/>
          <a:p>
            <a:pPr marL="137160"/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Delayed responses to trauma can 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include: </a:t>
            </a:r>
          </a:p>
          <a:p>
            <a:pPr marL="822960" indent="-685800">
              <a:buFont typeface="Arial" panose="020B0604020202020204" pitchFamily="34" charset="0"/>
              <a:buChar char="•"/>
            </a:pP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persistent fatigue; </a:t>
            </a:r>
          </a:p>
          <a:p>
            <a:pPr marL="822960" indent="-685800">
              <a:buFont typeface="Arial" panose="020B0604020202020204" pitchFamily="34" charset="0"/>
              <a:buChar char="•"/>
            </a:pP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sleep 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disorders, 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nightmares; </a:t>
            </a:r>
          </a:p>
          <a:p>
            <a:pPr marL="822960" indent="-685800">
              <a:buFont typeface="Arial" panose="020B0604020202020204" pitchFamily="34" charset="0"/>
              <a:buChar char="•"/>
            </a:pP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fear 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of 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recurrence; </a:t>
            </a:r>
          </a:p>
          <a:p>
            <a:pPr marL="822960" indent="-685800">
              <a:buFont typeface="Arial" panose="020B0604020202020204" pitchFamily="34" charset="0"/>
              <a:buChar char="•"/>
            </a:pP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anxiety 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focused on 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flashbacks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;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  <a:p>
            <a:pPr marL="822960" indent="-685800">
              <a:buFont typeface="Arial" panose="020B0604020202020204" pitchFamily="34" charset="0"/>
              <a:buChar char="•"/>
            </a:pP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depression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, and avoidance of </a:t>
            </a: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emotions;</a:t>
            </a:r>
          </a:p>
          <a:p>
            <a:pPr marL="822960" indent="-685800">
              <a:buFont typeface="Arial" panose="020B0604020202020204" pitchFamily="34" charset="0"/>
              <a:buChar char="•"/>
            </a:pPr>
            <a:r>
              <a:rPr lang="en-US" sz="5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sensations, or activities that are associated with the trauma, even remotely</a:t>
            </a:r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  <a:endParaRPr lang="en-US" sz="5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32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430" y="762000"/>
            <a:ext cx="14049488" cy="2286000"/>
          </a:xfrm>
        </p:spPr>
        <p:txBody>
          <a:bodyPr>
            <a:normAutofit/>
          </a:bodyPr>
          <a:lstStyle/>
          <a:p>
            <a:r>
              <a:rPr lang="en-US" sz="8000" dirty="0"/>
              <a:t>The Impact of 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990" y="3487272"/>
            <a:ext cx="14325600" cy="8229600"/>
          </a:xfrm>
        </p:spPr>
        <p:txBody>
          <a:bodyPr>
            <a:noAutofit/>
          </a:bodyPr>
          <a:lstStyle/>
          <a:p>
            <a:pPr marL="137160"/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A trauma-informed approach reflects adherence to six key principles rather than a prescribed set of practices or procedures.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Safety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Trustworthiness and Transparency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Peer Support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Collaboration and mutuality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Empowerment, voice and choice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Awareness of Cultural, Historical, and Gender Issues</a:t>
            </a:r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9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752600"/>
            <a:ext cx="15849600" cy="13239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Discuss the following as it applies to trauma informed peer support</a:t>
            </a:r>
            <a:r>
              <a:rPr lang="en-US" sz="8000" dirty="0"/>
              <a:t>: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8" y="4625981"/>
            <a:ext cx="12695428" cy="7761546"/>
          </a:xfrm>
        </p:spPr>
        <p:txBody>
          <a:bodyPr/>
          <a:lstStyle/>
          <a:p>
            <a:pPr marL="1645920" lvl="1" indent="-914400">
              <a:buFont typeface="+mj-lt"/>
              <a:buAutoNum type="arabicPeriod"/>
            </a:pPr>
            <a:r>
              <a:rPr lang="en-US" sz="4800" dirty="0">
                <a:latin typeface="Century Gothic" panose="020B0502020202020204" pitchFamily="34" charset="0"/>
              </a:rPr>
              <a:t>Safety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800" dirty="0">
                <a:latin typeface="Century Gothic" panose="020B0502020202020204" pitchFamily="34" charset="0"/>
              </a:rPr>
              <a:t>Trustworthiness and Transparency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800" dirty="0">
                <a:latin typeface="Century Gothic" panose="020B0502020202020204" pitchFamily="34" charset="0"/>
              </a:rPr>
              <a:t>Peer Support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800" dirty="0">
                <a:latin typeface="Century Gothic" panose="020B0502020202020204" pitchFamily="34" charset="0"/>
              </a:rPr>
              <a:t>Collaboration and mutuality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800" dirty="0">
                <a:latin typeface="Century Gothic" panose="020B0502020202020204" pitchFamily="34" charset="0"/>
              </a:rPr>
              <a:t>Empowerment, voice and choice</a:t>
            </a:r>
          </a:p>
          <a:p>
            <a:pPr marL="1645920" lvl="1" indent="-914400">
              <a:buFont typeface="+mj-lt"/>
              <a:buAutoNum type="arabicPeriod"/>
            </a:pPr>
            <a:r>
              <a:rPr lang="en-US" sz="4800" dirty="0">
                <a:latin typeface="Century Gothic" panose="020B0502020202020204" pitchFamily="34" charset="0"/>
              </a:rPr>
              <a:t>Awareness of Cultural, Historical, and Gender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5366" y="887504"/>
            <a:ext cx="14049488" cy="2286000"/>
          </a:xfrm>
        </p:spPr>
        <p:txBody>
          <a:bodyPr>
            <a:noAutofit/>
          </a:bodyPr>
          <a:lstStyle/>
          <a:p>
            <a:r>
              <a:rPr lang="en-US" sz="8000" dirty="0"/>
              <a:t>Trauma Informed </a:t>
            </a:r>
            <a:r>
              <a:rPr lang="en-US" sz="8000" dirty="0"/>
              <a:t>Peer Support Practices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748" y="3738284"/>
            <a:ext cx="14264640" cy="9547412"/>
          </a:xfrm>
        </p:spPr>
        <p:txBody>
          <a:bodyPr>
            <a:normAutofit/>
          </a:bodyPr>
          <a:lstStyle/>
          <a:p>
            <a:pPr marL="1508760" indent="-6858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Builds on shared experience and mutual </a:t>
            </a:r>
            <a:r>
              <a:rPr lang="en-US" sz="4000" dirty="0" smtClean="0">
                <a:latin typeface="Century Gothic" panose="020B0502020202020204" pitchFamily="34" charset="0"/>
              </a:rPr>
              <a:t>exchange</a:t>
            </a:r>
          </a:p>
          <a:p>
            <a:pPr marL="1508760" indent="-6858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Eliminates </a:t>
            </a:r>
            <a:r>
              <a:rPr 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the power differential </a:t>
            </a:r>
            <a:r>
              <a:rPr lang="en-US" sz="4000" dirty="0">
                <a:latin typeface="Century Gothic" panose="020B0502020202020204" pitchFamily="34" charset="0"/>
              </a:rPr>
              <a:t>inherent in traditional mental health settings/clinical </a:t>
            </a:r>
            <a:r>
              <a:rPr lang="en-US" sz="4000" dirty="0" smtClean="0">
                <a:latin typeface="Century Gothic" panose="020B0502020202020204" pitchFamily="34" charset="0"/>
              </a:rPr>
              <a:t>relationships</a:t>
            </a:r>
          </a:p>
          <a:p>
            <a:pPr marL="1508760" indent="-6858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entury Gothic" panose="020B0502020202020204" pitchFamily="34" charset="0"/>
              </a:rPr>
              <a:t>Provides </a:t>
            </a:r>
            <a:r>
              <a:rPr lang="en-US" sz="4000" dirty="0">
                <a:latin typeface="Century Gothic" panose="020B0502020202020204" pitchFamily="34" charset="0"/>
              </a:rPr>
              <a:t>for reciprocal receiving and giving of support: </a:t>
            </a:r>
            <a:endParaRPr lang="en-US" sz="4000" dirty="0" smtClean="0">
              <a:latin typeface="Century Gothic" panose="020B0502020202020204" pitchFamily="34" charset="0"/>
            </a:endParaRPr>
          </a:p>
          <a:p>
            <a:pPr marL="1508760" indent="-6858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entury Gothic" panose="020B0502020202020204" pitchFamily="34" charset="0"/>
              </a:rPr>
              <a:t>Fosters </a:t>
            </a:r>
            <a:r>
              <a:rPr lang="en-US" sz="4000" dirty="0">
                <a:latin typeface="Century Gothic" panose="020B0502020202020204" pitchFamily="34" charset="0"/>
              </a:rPr>
              <a:t>relationships that establish new ways of understanding their experience – </a:t>
            </a:r>
            <a:r>
              <a:rPr 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not as clinical pathology rather as understandable reactions to trauma.</a:t>
            </a:r>
          </a:p>
          <a:p>
            <a:pPr marL="137160"/>
            <a:r>
              <a:rPr lang="en-US" sz="4000" dirty="0">
                <a:latin typeface="Century Gothic" panose="020B0502020202020204" pitchFamily="34" charset="0"/>
              </a:rPr>
              <a:t>	</a:t>
            </a:r>
            <a:r>
              <a:rPr lang="en-US" sz="4000" dirty="0">
                <a:latin typeface="Century Gothic" panose="020B0502020202020204" pitchFamily="34" charset="0"/>
              </a:rPr>
              <a:t>	</a:t>
            </a:r>
            <a:r>
              <a:rPr lang="en-US" sz="4000" dirty="0" err="1">
                <a:latin typeface="Century Gothic" panose="020B0502020202020204" pitchFamily="34" charset="0"/>
              </a:rPr>
              <a:t>Shery</a:t>
            </a:r>
            <a:r>
              <a:rPr lang="en-US" sz="4000" dirty="0">
                <a:latin typeface="Century Gothic" panose="020B0502020202020204" pitchFamily="34" charset="0"/>
              </a:rPr>
              <a:t> Mead 2008</a:t>
            </a:r>
            <a:endParaRPr lang="en-US" sz="4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9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4964" y="533400"/>
            <a:ext cx="13178120" cy="2641600"/>
          </a:xfrm>
        </p:spPr>
        <p:txBody>
          <a:bodyPr>
            <a:normAutofit/>
          </a:bodyPr>
          <a:lstStyle/>
          <a:p>
            <a:r>
              <a:rPr lang="en-US" sz="8000" dirty="0"/>
              <a:t>Trauma Informed Peer Support Practices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184" y="3429000"/>
            <a:ext cx="14576614" cy="9681880"/>
          </a:xfrm>
        </p:spPr>
        <p:txBody>
          <a:bodyPr>
            <a:normAutofit lnSpcReduction="10000"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Utilize an Empowerment Model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Have an understanding of the role of trauma in people’s lives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Facilitate healing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Respect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Voice and Choice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Work in a collaborative way with mutual goals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Minimize re-traumatization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Meet people where they are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Understand adaptive behaviors as strengths with a purpose</a:t>
            </a:r>
          </a:p>
          <a:p>
            <a:r>
              <a:rPr lang="en-US" sz="4800" dirty="0">
                <a:latin typeface="Century Gothic" panose="020B0502020202020204" pitchFamily="34" charset="0"/>
              </a:rPr>
              <a:t>	</a:t>
            </a:r>
            <a:r>
              <a:rPr lang="en-US" sz="4800" dirty="0">
                <a:latin typeface="Century Gothic" panose="020B0502020202020204" pitchFamily="34" charset="0"/>
              </a:rPr>
              <a:t>		</a:t>
            </a:r>
            <a:r>
              <a:rPr lang="en-US" sz="4800" dirty="0" smtClean="0">
                <a:latin typeface="Century Gothic" panose="020B0502020202020204" pitchFamily="34" charset="0"/>
              </a:rPr>
              <a:t>	</a:t>
            </a:r>
            <a:r>
              <a:rPr lang="en-US" sz="4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Shery</a:t>
            </a: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Mead</a:t>
            </a:r>
            <a:r>
              <a:rPr lang="en-US" sz="4800" dirty="0">
                <a:latin typeface="Century Gothic" panose="020B0502020202020204" pitchFamily="34" charset="0"/>
              </a:rPr>
              <a:t>	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407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339" y="591670"/>
            <a:ext cx="13554638" cy="264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Essential Qualities for Working with </a:t>
            </a:r>
            <a:r>
              <a:rPr lang="en-US" dirty="0"/>
              <a:t>P</a:t>
            </a:r>
            <a:r>
              <a:rPr lang="en-US" dirty="0" smtClean="0"/>
              <a:t>eople who have experienced Trauma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39" y="3657600"/>
            <a:ext cx="16548850" cy="9843248"/>
          </a:xfrm>
        </p:spPr>
        <p:txBody>
          <a:bodyPr>
            <a:normAutofit lnSpcReduction="10000"/>
          </a:bodyPr>
          <a:lstStyle/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Empathy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Compassion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Ability to talk openly and honestly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Self-awareness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Flexibility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Comfortability with the unknown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Willingness to learn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Willingness to emotionally connect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Ability </a:t>
            </a:r>
            <a:r>
              <a:rPr lang="en-US" sz="3700" dirty="0" smtClean="0">
                <a:solidFill>
                  <a:schemeClr val="tx1"/>
                </a:solidFill>
              </a:rPr>
              <a:t>to treat folks as equals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Mutuality and </a:t>
            </a:r>
            <a:r>
              <a:rPr lang="en-US" sz="3700" dirty="0" smtClean="0">
                <a:solidFill>
                  <a:schemeClr val="tx1"/>
                </a:solidFill>
              </a:rPr>
              <a:t>Collaboration</a:t>
            </a:r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Self-care</a:t>
            </a:r>
            <a:endParaRPr lang="en-US" sz="3700" dirty="0"/>
          </a:p>
          <a:p>
            <a:pPr marL="1905061" lvl="1" indent="-685800">
              <a:buFont typeface="Arial" panose="020B0604020202020204" pitchFamily="34" charset="0"/>
              <a:buChar char="•"/>
            </a:pPr>
            <a:r>
              <a:rPr lang="en-US" sz="3700" dirty="0" smtClean="0">
                <a:solidFill>
                  <a:schemeClr val="tx1"/>
                </a:solidFill>
              </a:rPr>
              <a:t>Doing your own emotional work</a:t>
            </a:r>
            <a:br>
              <a:rPr lang="en-US" sz="3700" dirty="0" smtClean="0">
                <a:solidFill>
                  <a:schemeClr val="tx1"/>
                </a:solidFill>
              </a:rPr>
            </a:br>
            <a:r>
              <a:rPr lang="en-US" sz="3700" dirty="0" smtClean="0">
                <a:solidFill>
                  <a:schemeClr val="tx1"/>
                </a:solidFill>
              </a:rPr>
              <a:t>					</a:t>
            </a:r>
            <a:r>
              <a:rPr lang="en-US" sz="3700" i="1" dirty="0" smtClean="0"/>
              <a:t>Centre </a:t>
            </a:r>
            <a:r>
              <a:rPr lang="en-US" sz="3700" i="1" dirty="0"/>
              <a:t>for Excellence in</a:t>
            </a:r>
            <a:r>
              <a:rPr lang="en-US" sz="3700" dirty="0"/>
              <a:t> </a:t>
            </a:r>
            <a:r>
              <a:rPr lang="en-US" sz="3700" i="1" dirty="0"/>
              <a:t>Peer Support</a:t>
            </a:r>
            <a:r>
              <a:rPr lang="en-US" sz="4000" dirty="0"/>
              <a:t>	</a:t>
            </a:r>
            <a:endParaRPr lang="en-US" sz="3900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613" y="1649505"/>
            <a:ext cx="14253882" cy="1577790"/>
          </a:xfrm>
        </p:spPr>
        <p:txBody>
          <a:bodyPr>
            <a:noAutofit/>
          </a:bodyPr>
          <a:lstStyle/>
          <a:p>
            <a:r>
              <a:rPr lang="en-US" sz="7600" dirty="0"/>
              <a:t>Connection Vs Disconnection</a:t>
            </a:r>
            <a:endParaRPr lang="en-US" sz="7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6" y="3639673"/>
            <a:ext cx="14218028" cy="8875058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“When you speak to me about your deepest question, </a:t>
            </a:r>
            <a:r>
              <a:rPr lang="en-US" sz="4800" dirty="0">
                <a:solidFill>
                  <a:srgbClr val="FF0000"/>
                </a:solidFill>
                <a:latin typeface="Century Gothic" panose="020B0502020202020204" pitchFamily="34" charset="0"/>
              </a:rPr>
              <a:t>you do not want to be fixed or saved: you want to be seen and heard, to have your truth acknowledged and honored.</a:t>
            </a:r>
            <a:r>
              <a:rPr lang="en-US" sz="4800" b="1" dirty="0">
                <a:latin typeface="Century Gothic" panose="020B050202020202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If your problem is soul deep, your soul alone knows what you need to do about it, and my presumptuous advice will only drive your soul back into the wood.”</a:t>
            </a:r>
          </a:p>
          <a:p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Parker Palmer</a:t>
            </a:r>
          </a:p>
          <a:p>
            <a:r>
              <a:rPr lang="en-US" sz="4800" dirty="0">
                <a:latin typeface="Century Gothic" panose="020B0502020202020204" pitchFamily="34" charset="0"/>
              </a:rPr>
              <a:t>			</a:t>
            </a:r>
            <a:r>
              <a:rPr lang="en-US" sz="4000" i="1" dirty="0" smtClean="0">
                <a:latin typeface="Century Gothic" panose="020B0502020202020204" pitchFamily="34" charset="0"/>
              </a:rPr>
              <a:t>Centre </a:t>
            </a:r>
            <a:r>
              <a:rPr lang="en-US" sz="4000" i="1" dirty="0">
                <a:latin typeface="Century Gothic" panose="020B0502020202020204" pitchFamily="34" charset="0"/>
              </a:rPr>
              <a:t>for Excellence in Peer Support</a:t>
            </a:r>
            <a:r>
              <a:rPr lang="en-US" sz="4800" dirty="0"/>
              <a:t>	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8080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198" y="1219200"/>
            <a:ext cx="13482920" cy="2641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Things Peer Supporters Might Do That Cause Disconnection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8" y="3855014"/>
            <a:ext cx="12695428" cy="919759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Ordering or directing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Cautioning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Arguing or lecturing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Being unaware of your own power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Over relating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Interpreting or analyzing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Reassuring or sympathizing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Questioning or probing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Withdrawing or changing the subject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Steering the conversation or pushing your own agenda</a:t>
            </a:r>
            <a:endParaRPr lang="en-US" sz="4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42" y="3581400"/>
            <a:ext cx="6113776" cy="250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40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hendry\Pictures\Snip it files\Normalizing 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47380"/>
            <a:ext cx="9448800" cy="986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0565" y="3245225"/>
            <a:ext cx="4894730" cy="7694414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Peer support is about normalizing what has been named as abnormal because of other people’s discomfort.</a:t>
            </a:r>
          </a:p>
          <a:p>
            <a:r>
              <a:rPr lang="en-US" sz="2800" i="1" dirty="0">
                <a:latin typeface="Century Gothic" panose="020B0502020202020204" pitchFamily="34" charset="0"/>
              </a:rPr>
              <a:t/>
            </a:r>
            <a:br>
              <a:rPr lang="en-US" sz="2800" i="1" dirty="0">
                <a:latin typeface="Century Gothic" panose="020B0502020202020204" pitchFamily="34" charset="0"/>
              </a:rPr>
            </a:br>
            <a:r>
              <a:rPr lang="en-US" sz="2800" i="1" dirty="0">
                <a:latin typeface="Century Gothic" panose="020B0502020202020204" pitchFamily="34" charset="0"/>
              </a:rPr>
              <a:t>Doss &amp; Gorman 1985</a:t>
            </a:r>
            <a:endParaRPr lang="en-US" sz="28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1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974" y="609600"/>
            <a:ext cx="14049488" cy="2286000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The Impact of 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635" y="2895600"/>
            <a:ext cx="15240000" cy="9690848"/>
          </a:xfrm>
        </p:spPr>
        <p:txBody>
          <a:bodyPr>
            <a:normAutofit/>
          </a:bodyPr>
          <a:lstStyle/>
          <a:p>
            <a:pPr marL="137160"/>
            <a:r>
              <a:rPr lang="en-US" sz="5600" dirty="0">
                <a:solidFill>
                  <a:schemeClr val="tx1"/>
                </a:solidFill>
                <a:latin typeface="Century Gothic" panose="020B0502020202020204" pitchFamily="34" charset="0"/>
              </a:rPr>
              <a:t>Trauma specific interventions generally recognize the following:</a:t>
            </a:r>
          </a:p>
          <a:p>
            <a:pPr marL="1165860" indent="-1028700"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The survivor’s need to be </a:t>
            </a:r>
            <a:r>
              <a:rPr 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respected, informed, connected, and hopeful </a:t>
            </a: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regarding their own recovery.</a:t>
            </a:r>
          </a:p>
          <a:p>
            <a:pPr marL="1165860" indent="-1028700"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The interrelation between trauma and symptoms of trauma such as </a:t>
            </a:r>
            <a:r>
              <a:rPr 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substance abuse, eating disorders, depression and anxiety.</a:t>
            </a:r>
          </a:p>
          <a:p>
            <a:pPr marL="1165860" indent="-1028700"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The need to work in a collaborative way with survivors, family and friends of the survivor, and other human service agencies in a manner that will empower survivors.</a:t>
            </a:r>
            <a:endParaRPr lang="en-US" sz="3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4176" lvl="8" indent="0">
              <a:buNone/>
            </a:pPr>
            <a:r>
              <a:rPr lang="en-US" sz="3200" dirty="0">
                <a:latin typeface="Century Gothic" panose="020B0502020202020204" pitchFamily="34" charset="0"/>
              </a:rPr>
              <a:t>			</a:t>
            </a:r>
            <a:r>
              <a:rPr lang="en-US" sz="3600" dirty="0">
                <a:latin typeface="Century Gothic" panose="020B0502020202020204" pitchFamily="34" charset="0"/>
              </a:rPr>
              <a:t>SAMHSA</a:t>
            </a:r>
            <a:endParaRPr lang="en-US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68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634" y="685800"/>
            <a:ext cx="14049488" cy="2286000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The Impact of 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7736" y="2819400"/>
            <a:ext cx="14524616" cy="9592234"/>
          </a:xfrm>
        </p:spPr>
        <p:txBody>
          <a:bodyPr>
            <a:normAutofit/>
          </a:bodyPr>
          <a:lstStyle/>
          <a:p>
            <a:pPr marL="137160"/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There are a number of well known trauma interventions based on psychosocial educational empowerment principles that are frequently used: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Addiction and Trauma Recovery Integration Model ATRIUM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Essence of Being Real (A </a:t>
            </a:r>
            <a:r>
              <a:rPr lang="en-US" sz="3600" dirty="0">
                <a:latin typeface="Century Gothic" panose="020B0502020202020204" pitchFamily="34" charset="0"/>
              </a:rPr>
              <a:t>p</a:t>
            </a:r>
            <a:r>
              <a:rPr lang="en-US" sz="3600" dirty="0">
                <a:latin typeface="Century Gothic" panose="020B0502020202020204" pitchFamily="34" charset="0"/>
              </a:rPr>
              <a:t>eer-to-peer approach)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Risking Connection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Sanctuary Model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Seeking Safety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Trauma, Addiction, Mental Health and Recovery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Trauma Recovery and Empowerment Model TREM</a:t>
            </a:r>
          </a:p>
          <a:p>
            <a:pPr marL="731520" lvl="1"/>
            <a:r>
              <a:rPr lang="en-US" sz="3600" dirty="0">
                <a:latin typeface="Century Gothic" panose="020B0502020202020204" pitchFamily="34" charset="0"/>
              </a:rPr>
              <a:t>	</a:t>
            </a:r>
            <a:r>
              <a:rPr lang="en-US" sz="3600" dirty="0">
                <a:latin typeface="Century Gothic" panose="020B0502020202020204" pitchFamily="34" charset="0"/>
              </a:rPr>
              <a:t>				SAMHSA</a:t>
            </a:r>
            <a:endParaRPr lang="en-US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2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752" y="609600"/>
            <a:ext cx="14253884" cy="2641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entury Gothic" panose="020B0502020202020204" pitchFamily="34" charset="0"/>
              </a:rPr>
              <a:t>The Essence of Being Real:</a:t>
            </a:r>
            <a:r>
              <a:rPr lang="en-US" sz="6400" dirty="0"/>
              <a:t> </a:t>
            </a:r>
            <a:r>
              <a:rPr lang="en-US" sz="4800" dirty="0"/>
              <a:t>Relational Peer Support for Men and Women Who Have Experienced Trauma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392" y="3505200"/>
            <a:ext cx="14935204" cy="901830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The </a:t>
            </a:r>
            <a:r>
              <a:rPr lang="en-US" sz="4800" i="1" dirty="0">
                <a:solidFill>
                  <a:schemeClr val="tx1"/>
                </a:solidFill>
                <a:latin typeface="Century Gothic" panose="020B0502020202020204" pitchFamily="34" charset="0"/>
              </a:rPr>
              <a:t>Essence of Being </a:t>
            </a:r>
            <a:r>
              <a:rPr lang="en-US" sz="4800" i="1" dirty="0">
                <a:solidFill>
                  <a:schemeClr val="tx1"/>
                </a:solidFill>
                <a:latin typeface="Century Gothic" panose="020B0502020202020204" pitchFamily="34" charset="0"/>
              </a:rPr>
              <a:t>Real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model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is a peer-to-peer approach intended to address the effects of trauma. </a:t>
            </a:r>
          </a:p>
          <a:p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Participants 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learn how to create a safe group environment for trauma survivors to test out what it is like to establish trust with others, experience safety, and make meaningful, healthy connections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The program was written in 2002 so some of the language may no longer be appropriate.</a:t>
            </a:r>
            <a:r>
              <a:rPr lang="en-US" sz="32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3200" dirty="0">
                <a:solidFill>
                  <a:schemeClr val="tx1"/>
                </a:solidFill>
                <a:latin typeface="Century Gothic" panose="020B0502020202020204" pitchFamily="34" charset="0"/>
              </a:rPr>
              <a:t>								Jennifer L. Wilkerson, M.S.</a:t>
            </a:r>
            <a:r>
              <a:rPr lang="en-US" sz="48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en-US" sz="4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1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960" y="533400"/>
            <a:ext cx="14049488" cy="2286000"/>
          </a:xfrm>
        </p:spPr>
        <p:txBody>
          <a:bodyPr>
            <a:normAutofit/>
          </a:bodyPr>
          <a:lstStyle/>
          <a:p>
            <a:r>
              <a:rPr lang="en-US" sz="8000" dirty="0"/>
              <a:t>The Impact of 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4960" y="3124200"/>
            <a:ext cx="14524616" cy="8686800"/>
          </a:xfrm>
        </p:spPr>
        <p:txBody>
          <a:bodyPr>
            <a:normAutofit/>
          </a:bodyPr>
          <a:lstStyle/>
          <a:p>
            <a:pPr marL="137160"/>
            <a:r>
              <a:rPr lang="en-US" sz="4400" dirty="0">
                <a:solidFill>
                  <a:schemeClr val="tx1"/>
                </a:solidFill>
                <a:latin typeface="Century Gothic" panose="020B0502020202020204" pitchFamily="34" charset="0"/>
              </a:rPr>
              <a:t>Peer support for survivors of trauma is essentially the same as effective, respectful peer support for others living with mental health issues.</a:t>
            </a:r>
          </a:p>
          <a:p>
            <a:pPr marL="137160"/>
            <a:r>
              <a:rPr lang="en-US" sz="4000" dirty="0">
                <a:solidFill>
                  <a:schemeClr val="tx1"/>
                </a:solidFill>
                <a:latin typeface="Century Gothic" panose="020B0502020202020204" pitchFamily="34" charset="0"/>
              </a:rPr>
              <a:t>Some of the tools of effective peer support:</a:t>
            </a:r>
          </a:p>
          <a:p>
            <a:pPr marL="1417320" lvl="1" indent="-685800">
              <a:buFont typeface="+mj-lt"/>
              <a:buAutoNum type="arabicPeriod"/>
            </a:pPr>
            <a:r>
              <a:rPr lang="en-US" sz="4000" dirty="0">
                <a:latin typeface="Century Gothic" panose="020B0502020202020204" pitchFamily="34" charset="0"/>
              </a:rPr>
              <a:t>Formal support </a:t>
            </a:r>
            <a:r>
              <a:rPr lang="en-US" sz="4000" dirty="0">
                <a:latin typeface="Century Gothic" panose="020B0502020202020204" pitchFamily="34" charset="0"/>
              </a:rPr>
              <a:t>g</a:t>
            </a:r>
            <a:r>
              <a:rPr lang="en-US" sz="4000" dirty="0">
                <a:latin typeface="Century Gothic" panose="020B0502020202020204" pitchFamily="34" charset="0"/>
              </a:rPr>
              <a:t>roups</a:t>
            </a:r>
          </a:p>
          <a:p>
            <a:pPr marL="1417320" lvl="1" indent="-685800">
              <a:buFont typeface="+mj-lt"/>
              <a:buAutoNum type="arabicPeriod"/>
            </a:pPr>
            <a:r>
              <a:rPr lang="en-US" sz="4000" dirty="0">
                <a:latin typeface="Century Gothic" panose="020B0502020202020204" pitchFamily="34" charset="0"/>
              </a:rPr>
              <a:t>Activity-focused peer support (arts, community service….)</a:t>
            </a:r>
          </a:p>
          <a:p>
            <a:pPr marL="1417320" lvl="1" indent="-685800">
              <a:buFont typeface="+mj-lt"/>
              <a:buAutoNum type="arabicPeriod"/>
            </a:pPr>
            <a:r>
              <a:rPr lang="en-US" sz="4000" dirty="0">
                <a:latin typeface="Century Gothic" panose="020B0502020202020204" pitchFamily="34" charset="0"/>
              </a:rPr>
              <a:t>Educational activities</a:t>
            </a:r>
          </a:p>
          <a:p>
            <a:pPr marL="1417320" lvl="1" indent="-685800">
              <a:buFont typeface="+mj-lt"/>
              <a:buAutoNum type="arabicPeriod"/>
            </a:pPr>
            <a:r>
              <a:rPr lang="en-US" sz="4000" dirty="0">
                <a:latin typeface="Century Gothic" panose="020B0502020202020204" pitchFamily="34" charset="0"/>
              </a:rPr>
              <a:t>Informal and one-on-one peer support</a:t>
            </a:r>
          </a:p>
          <a:p>
            <a:pPr marL="1417320" lvl="1" indent="-685800">
              <a:buFont typeface="+mj-lt"/>
              <a:buAutoNum type="arabicPeriod"/>
            </a:pPr>
            <a:r>
              <a:rPr lang="en-US" sz="4000" dirty="0">
                <a:latin typeface="Century Gothic" panose="020B0502020202020204" pitchFamily="34" charset="0"/>
              </a:rPr>
              <a:t>Advocacy</a:t>
            </a:r>
          </a:p>
          <a:p>
            <a:pPr marL="731520" lvl="1"/>
            <a:r>
              <a:rPr lang="en-US" sz="3600" dirty="0">
                <a:latin typeface="Century Gothic" panose="020B0502020202020204" pitchFamily="34" charset="0"/>
              </a:rPr>
              <a:t>	</a:t>
            </a:r>
            <a:r>
              <a:rPr lang="en-US" sz="3600" dirty="0">
                <a:latin typeface="Century Gothic" panose="020B0502020202020204" pitchFamily="34" charset="0"/>
              </a:rPr>
              <a:t>			</a:t>
            </a:r>
            <a:r>
              <a:rPr lang="en-US" sz="3200" dirty="0">
                <a:latin typeface="Century Gothic" panose="020B0502020202020204" pitchFamily="34" charset="0"/>
              </a:rPr>
              <a:t>Blanch, A, </a:t>
            </a:r>
            <a:r>
              <a:rPr lang="en-US" sz="3200" dirty="0" err="1">
                <a:latin typeface="Century Gothic" panose="020B0502020202020204" pitchFamily="34" charset="0"/>
              </a:rPr>
              <a:t>Filson</a:t>
            </a:r>
            <a:r>
              <a:rPr lang="en-US" sz="3200" dirty="0">
                <a:latin typeface="Century Gothic" panose="020B0502020202020204" pitchFamily="34" charset="0"/>
              </a:rPr>
              <a:t>, B, Penney, D.</a:t>
            </a:r>
            <a:endParaRPr lang="en-US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5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772" y="685800"/>
            <a:ext cx="14049488" cy="2286000"/>
          </a:xfrm>
        </p:spPr>
        <p:txBody>
          <a:bodyPr>
            <a:normAutofit/>
          </a:bodyPr>
          <a:lstStyle/>
          <a:p>
            <a:r>
              <a:rPr lang="en-US" sz="8000" dirty="0"/>
              <a:t>The Impact of 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2772" y="3429000"/>
            <a:ext cx="14524616" cy="7702858"/>
          </a:xfrm>
        </p:spPr>
        <p:txBody>
          <a:bodyPr>
            <a:normAutofit/>
          </a:bodyPr>
          <a:lstStyle/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Name 4-5 initial reactions to trauma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1.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2.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3.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4.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5.</a:t>
            </a:r>
            <a:endParaRPr lang="en-US" sz="5600" dirty="0">
              <a:latin typeface="Century Gothic" panose="020B0502020202020204" pitchFamily="34" charset="0"/>
            </a:endParaRPr>
          </a:p>
          <a:p>
            <a:pPr marL="137160"/>
            <a:endParaRPr lang="en-US" sz="5600" dirty="0"/>
          </a:p>
          <a:p>
            <a:pPr marL="137160"/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27790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762000"/>
            <a:ext cx="14049488" cy="2286000"/>
          </a:xfrm>
        </p:spPr>
        <p:txBody>
          <a:bodyPr/>
          <a:lstStyle/>
          <a:p>
            <a:r>
              <a:rPr lang="en-US" dirty="0" smtClean="0"/>
              <a:t>The Impact of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8" y="3890875"/>
            <a:ext cx="12695428" cy="7761546"/>
          </a:xfrm>
        </p:spPr>
        <p:txBody>
          <a:bodyPr>
            <a:normAutofit/>
          </a:bodyPr>
          <a:lstStyle/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Name </a:t>
            </a:r>
            <a:r>
              <a:rPr lang="en-US" sz="5600" dirty="0">
                <a:latin typeface="Century Gothic" panose="020B0502020202020204" pitchFamily="34" charset="0"/>
              </a:rPr>
              <a:t>2-3 severe responses to </a:t>
            </a:r>
            <a:r>
              <a:rPr lang="en-US" sz="5600" dirty="0">
                <a:latin typeface="Century Gothic" panose="020B0502020202020204" pitchFamily="34" charset="0"/>
              </a:rPr>
              <a:t>trauma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1.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2.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3.</a:t>
            </a:r>
            <a:endParaRPr lang="en-US" sz="5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2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 of 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5603" y="2971800"/>
            <a:ext cx="13554634" cy="7849496"/>
          </a:xfrm>
        </p:spPr>
        <p:txBody>
          <a:bodyPr>
            <a:normAutofit/>
          </a:bodyPr>
          <a:lstStyle/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Name 4-5 delayed responses to trauma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1.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2.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3.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4.</a:t>
            </a:r>
          </a:p>
          <a:p>
            <a:pPr marL="137160"/>
            <a:r>
              <a:rPr lang="en-US" sz="5600" dirty="0">
                <a:latin typeface="Century Gothic" panose="020B0502020202020204" pitchFamily="34" charset="0"/>
              </a:rPr>
              <a:t>	</a:t>
            </a:r>
            <a:r>
              <a:rPr lang="en-US" sz="5600" dirty="0">
                <a:latin typeface="Century Gothic" panose="020B0502020202020204" pitchFamily="34" charset="0"/>
              </a:rPr>
              <a:t>5.</a:t>
            </a:r>
            <a:endParaRPr lang="en-US" sz="5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80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8991600"/>
            <a:ext cx="6180458" cy="2047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53496" y="11573846"/>
            <a:ext cx="1632612" cy="418576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Myriad Pro" panose="020B0503030403020204" pitchFamily="34" charset="0"/>
              </a:rPr>
              <a:t>A program of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4232" y="12222508"/>
            <a:ext cx="2531140" cy="1398832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264612" y="1676400"/>
            <a:ext cx="15464502" cy="138906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Century Gothic" panose="020B0502020202020204" pitchFamily="34" charset="0"/>
              </a:rPr>
              <a:t>Peer Support and the Impact of Trauma</a:t>
            </a:r>
            <a:endParaRPr lang="en-US" sz="8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676400" y="4343400"/>
            <a:ext cx="13805646" cy="92551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Peer Support Master Class</a:t>
            </a:r>
            <a:br>
              <a:rPr lang="en-US" sz="72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2018</a:t>
            </a:r>
          </a:p>
          <a:p>
            <a:pPr algn="l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Patrick Hendry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hlinkClick r:id="rId4"/>
              </a:rPr>
              <a:t>phendry@mentalhealthamerica.net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3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Patrick Hendry</a:t>
            </a:r>
          </a:p>
          <a:p>
            <a:r>
              <a:rPr lang="en-US" dirty="0" smtClean="0"/>
              <a:t>phendry@mentalhealthamerica.net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5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609600" y="4446129"/>
            <a:ext cx="17131486" cy="2429795"/>
          </a:xfrm>
          <a:prstGeom prst="rect">
            <a:avLst/>
          </a:prstGeom>
        </p:spPr>
        <p:txBody>
          <a:bodyPr vert="horz" lIns="243852" tIns="121926" rIns="243852" bIns="121926" rtlCol="0" anchor="ctr">
            <a:norm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bg2"/>
                </a:solidFill>
                <a:latin typeface="Raleway ExtraBold"/>
                <a:ea typeface="+mj-ea"/>
                <a:cs typeface="Raleway ExtraBold"/>
              </a:defRPr>
            </a:lvl1pPr>
          </a:lstStyle>
          <a:p>
            <a:r>
              <a:rPr lang="en-US" sz="10000" b="1" dirty="0">
                <a:solidFill>
                  <a:schemeClr val="bg1"/>
                </a:solidFill>
                <a:latin typeface="Source Sans Pro"/>
                <a:cs typeface="Source Sans Pro"/>
              </a:rPr>
              <a:t>THANKS FOR COMING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591299" y="7620000"/>
            <a:ext cx="5105402" cy="749559"/>
          </a:xfrm>
        </p:spPr>
        <p:txBody>
          <a:bodyPr/>
          <a:lstStyle/>
          <a:p>
            <a:r>
              <a:rPr lang="en-US" dirty="0" smtClean="0"/>
              <a:t>Patrick Hendry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4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MHA">
      <a:dk1>
        <a:sysClr val="windowText" lastClr="000000"/>
      </a:dk1>
      <a:lt1>
        <a:sysClr val="window" lastClr="FFFFFF"/>
      </a:lt1>
      <a:dk2>
        <a:srgbClr val="797979"/>
      </a:dk2>
      <a:lt2>
        <a:srgbClr val="385988"/>
      </a:lt2>
      <a:accent1>
        <a:srgbClr val="385988"/>
      </a:accent1>
      <a:accent2>
        <a:srgbClr val="1BAAAA"/>
      </a:accent2>
      <a:accent3>
        <a:srgbClr val="975381"/>
      </a:accent3>
      <a:accent4>
        <a:srgbClr val="FF9F37"/>
      </a:accent4>
      <a:accent5>
        <a:srgbClr val="F95D62"/>
      </a:accent5>
      <a:accent6>
        <a:srgbClr val="C5C5C5"/>
      </a:accent6>
      <a:hlink>
        <a:srgbClr val="1BAAAA"/>
      </a:hlink>
      <a:folHlink>
        <a:srgbClr val="20677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2B3AF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MHA Template 10.24.16.potx" id="{54AA7439-DBDE-4580-AE58-864B0C7357F7}" vid="{8E1FAB3C-F302-4FD6-99CE-928430DC55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EC72BDB72FB4C913C0E41E908D71B" ma:contentTypeVersion="7" ma:contentTypeDescription="Create a new document." ma:contentTypeScope="" ma:versionID="cec9ab4d943bd81342f08e1c9238435e">
  <xsd:schema xmlns:xsd="http://www.w3.org/2001/XMLSchema" xmlns:xs="http://www.w3.org/2001/XMLSchema" xmlns:p="http://schemas.microsoft.com/office/2006/metadata/properties" xmlns:ns2="1faf8ebd-7c56-4953-9897-29801c7a3c6b" xmlns:ns3="70ac6faa-edc1-4372-9bfd-059388b92460" targetNamespace="http://schemas.microsoft.com/office/2006/metadata/properties" ma:root="true" ma:fieldsID="60e72954dfa230328f183c6628876cd3" ns2:_="" ns3:_="">
    <xsd:import namespace="1faf8ebd-7c56-4953-9897-29801c7a3c6b"/>
    <xsd:import namespace="70ac6faa-edc1-4372-9bfd-059388b924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f8ebd-7c56-4953-9897-29801c7a3c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ac6faa-edc1-4372-9bfd-059388b924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47C7E4C-44B0-4E76-8839-0B8C2CA17D67}"/>
</file>

<file path=customXml/itemProps2.xml><?xml version="1.0" encoding="utf-8"?>
<ds:datastoreItem xmlns:ds="http://schemas.openxmlformats.org/officeDocument/2006/customXml" ds:itemID="{4D9EF831-76BF-400B-AB22-060D7CED5776}"/>
</file>

<file path=customXml/itemProps3.xml><?xml version="1.0" encoding="utf-8"?>
<ds:datastoreItem xmlns:ds="http://schemas.openxmlformats.org/officeDocument/2006/customXml" ds:itemID="{494C1B9B-A20A-4985-B0F1-B7BA968B0F2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13564</TotalTime>
  <Words>1245</Words>
  <Application>Microsoft Office PowerPoint</Application>
  <PresentationFormat>Custom</PresentationFormat>
  <Paragraphs>189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Social Determinants of Mental Health</vt:lpstr>
      <vt:lpstr>Social Determinants of Health</vt:lpstr>
      <vt:lpstr>Social Determinants of  Mental Health</vt:lpstr>
      <vt:lpstr>Social Determinants of Mental Health</vt:lpstr>
      <vt:lpstr>Social Determinants</vt:lpstr>
      <vt:lpstr>Discussion: Social Determinants of Mental Health</vt:lpstr>
      <vt:lpstr>The Impact of Trauma</vt:lpstr>
      <vt:lpstr>The Impact of Trauma</vt:lpstr>
      <vt:lpstr>PowerPoint Presentation</vt:lpstr>
      <vt:lpstr>PowerPoint Presentation</vt:lpstr>
      <vt:lpstr>PowerPoint Presentation</vt:lpstr>
      <vt:lpstr>Initial Impact of Trauma</vt:lpstr>
      <vt:lpstr>Severe Impact of Trauma</vt:lpstr>
      <vt:lpstr>Delayed Impact of Trauma</vt:lpstr>
      <vt:lpstr>The Impact of Trauma</vt:lpstr>
      <vt:lpstr>Discuss the following as it applies to trauma informed peer support:</vt:lpstr>
      <vt:lpstr>Trauma Informed Peer Support Practices </vt:lpstr>
      <vt:lpstr>Trauma Informed Peer Support Practices</vt:lpstr>
      <vt:lpstr>Essential Qualities for Working with People who have experienced Trauma </vt:lpstr>
      <vt:lpstr>Connection Vs Disconnection</vt:lpstr>
      <vt:lpstr>Things Peer Supporters Might Do That Cause Disconnection</vt:lpstr>
      <vt:lpstr>PowerPoint Presentation</vt:lpstr>
      <vt:lpstr>The Impact of Trauma</vt:lpstr>
      <vt:lpstr>The Impact of Trauma</vt:lpstr>
      <vt:lpstr>The Essence of Being Real: Relational Peer Support for Men and Women Who Have Experienced Trauma</vt:lpstr>
      <vt:lpstr>The Impact of Trauma</vt:lpstr>
      <vt:lpstr>The Impact of Trauma</vt:lpstr>
      <vt:lpstr>The Impact of Trauma</vt:lpstr>
      <vt:lpstr>The Impact of Trauma</vt:lpstr>
      <vt:lpstr>Peer Support and the Impact of Trauma</vt:lpstr>
      <vt:lpstr>PowerPoint Presentation</vt:lpstr>
      <vt:lpstr>PowerPoint Presentation</vt:lpstr>
    </vt:vector>
  </TitlesOfParts>
  <Company>Louis Twelve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</dc:title>
  <dc:creator>Louis Twelve</dc:creator>
  <cp:lastModifiedBy>Patrick Hendry</cp:lastModifiedBy>
  <cp:revision>869</cp:revision>
  <cp:lastPrinted>2018-08-10T20:16:39Z</cp:lastPrinted>
  <dcterms:created xsi:type="dcterms:W3CDTF">2014-11-10T20:05:35Z</dcterms:created>
  <dcterms:modified xsi:type="dcterms:W3CDTF">2018-08-10T20:39:53Z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0x010100572EC72BDB72FB4C913C0E41E908D71B</vt:lpwstr>
  </property>
</Properties>
</file>