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s/slide26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17.xml" ContentType="application/vnd.openxmlformats-officedocument.presentationml.slide+xml"/>
  <Override PartName="/ppt/slides/slide16.xml" ContentType="application/vnd.openxmlformats-officedocument.presentationml.slide+xml"/>
  <Override PartName="/ppt/slides/slide15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30.xml" ContentType="application/vnd.openxmlformats-officedocument.presentationml.slide+xml"/>
  <Override PartName="/ppt/slides/slide29.xml" ContentType="application/vnd.openxmlformats-officedocument.presentationml.slide+xml"/>
  <Override PartName="/ppt/slides/slide28.xml" ContentType="application/vnd.openxmlformats-officedocument.presentationml.slide+xml"/>
  <Override PartName="/ppt/slides/slide27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7.xml" ContentType="application/vnd.openxmlformats-officedocument.presentationml.slide+xml"/>
  <Override PartName="/ppt/slides/slide36.xml" ContentType="application/vnd.openxmlformats-officedocument.presentationml.slide+xml"/>
  <Override PartName="/ppt/slides/slide35.xml" ContentType="application/vnd.openxmlformats-officedocument.presentationml.slide+xml"/>
  <Override PartName="/ppt/slides/slide34.xml" ContentType="application/vnd.openxmlformats-officedocument.presentationml.slide+xml"/>
  <Override PartName="/ppt/slides/slide25.xml" ContentType="application/vnd.openxmlformats-officedocument.presentationml.slide+xml"/>
  <Override PartName="/ppt/slides/slide10.xml" ContentType="application/vnd.openxmlformats-officedocument.presentationml.slide+xml"/>
  <Override PartName="/ppt/slides/slide8.xml" ContentType="application/vnd.openxmlformats-officedocument.presentationml.slid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9.xml" ContentType="application/vnd.openxmlformats-officedocument.presentationml.slide+xml"/>
  <Override PartName="/ppt/slides/slide5.xml" ContentType="application/vnd.openxmlformats-officedocument.presentationml.slide+xml"/>
  <Override PartName="/ppt/slides/slide7.xml" ContentType="application/vnd.openxmlformats-officedocument.presentationml.slide+xml"/>
  <Override PartName="/ppt/slides/slide4.xml" ContentType="application/vnd.openxmlformats-officedocument.presentationml.slide+xml"/>
  <Override PartName="/ppt/slides/slide6.xml" ContentType="application/vnd.openxmlformats-officedocument.presentationml.slide+xml"/>
  <Override PartName="/ppt/slideMasters/slideMaster1.xml" ContentType="application/vnd.openxmlformats-officedocument.presentationml.slideMaster+xml"/>
  <Override PartName="/ppt/slideLayouts/slideLayout16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notesSlides/notesSlide1.xml" ContentType="application/vnd.openxmlformats-officedocument.presentationml.notesSlide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Layouts/slideLayout1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theme/theme2.xml" ContentType="application/vnd.openxmlformats-officedocument.theme+xml"/>
  <Override PartName="/ppt/viewProps.xml" ContentType="application/vnd.openxmlformats-officedocument.presentationml.viewProps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2.xml" ContentType="application/vnd.openxmlformats-officedocument.customXmlProperties+xml"/>
  <Override PartName="/customXml/itemProps1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62" r:id="rId1"/>
  </p:sldMasterIdLst>
  <p:notesMasterIdLst>
    <p:notesMasterId r:id="rId39"/>
  </p:notesMasterIdLst>
  <p:sldIdLst>
    <p:sldId id="256" r:id="rId2"/>
    <p:sldId id="259" r:id="rId3"/>
    <p:sldId id="261" r:id="rId4"/>
    <p:sldId id="263" r:id="rId5"/>
    <p:sldId id="265" r:id="rId6"/>
    <p:sldId id="267" r:id="rId7"/>
    <p:sldId id="269" r:id="rId8"/>
    <p:sldId id="271" r:id="rId9"/>
    <p:sldId id="307" r:id="rId10"/>
    <p:sldId id="273" r:id="rId11"/>
    <p:sldId id="275" r:id="rId12"/>
    <p:sldId id="277" r:id="rId13"/>
    <p:sldId id="279" r:id="rId14"/>
    <p:sldId id="281" r:id="rId15"/>
    <p:sldId id="283" r:id="rId16"/>
    <p:sldId id="285" r:id="rId17"/>
    <p:sldId id="287" r:id="rId18"/>
    <p:sldId id="289" r:id="rId19"/>
    <p:sldId id="291" r:id="rId20"/>
    <p:sldId id="308" r:id="rId21"/>
    <p:sldId id="309" r:id="rId22"/>
    <p:sldId id="292" r:id="rId23"/>
    <p:sldId id="293" r:id="rId24"/>
    <p:sldId id="294" r:id="rId25"/>
    <p:sldId id="295" r:id="rId26"/>
    <p:sldId id="296" r:id="rId27"/>
    <p:sldId id="297" r:id="rId28"/>
    <p:sldId id="298" r:id="rId29"/>
    <p:sldId id="299" r:id="rId30"/>
    <p:sldId id="300" r:id="rId31"/>
    <p:sldId id="301" r:id="rId32"/>
    <p:sldId id="302" r:id="rId33"/>
    <p:sldId id="303" r:id="rId34"/>
    <p:sldId id="304" r:id="rId35"/>
    <p:sldId id="305" r:id="rId36"/>
    <p:sldId id="310" r:id="rId37"/>
    <p:sldId id="306" r:id="rId38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BBF4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881" autoAdjust="0"/>
    <p:restoredTop sz="96766" autoAdjust="0"/>
  </p:normalViewPr>
  <p:slideViewPr>
    <p:cSldViewPr snapToGrid="0">
      <p:cViewPr>
        <p:scale>
          <a:sx n="85" d="100"/>
          <a:sy n="85" d="100"/>
        </p:scale>
        <p:origin x="-67" y="-6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notesMaster" Target="notesMasters/notesMaster1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presProps" Target="presProps.xml"/><Relationship Id="rId45" Type="http://schemas.openxmlformats.org/officeDocument/2006/relationships/customXml" Target="../customXml/item2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customXml" Target="../customXml/item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ableStyles" Target="tableStyle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customXml" Target="../customXml/item3.xml"/><Relationship Id="rId20" Type="http://schemas.openxmlformats.org/officeDocument/2006/relationships/slide" Target="slides/slide19.xml"/><Relationship Id="rId41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D3E70CA-C90F-4098-B62C-A4717B5B69FB}" type="datetimeFigureOut">
              <a:rPr lang="en-US" smtClean="0"/>
              <a:t>8/7/2018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1074409-1192-4805-8AAC-5B80E02F8B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924173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074409-1192-4805-8AAC-5B80E02F8BBB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243596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074409-1192-4805-8AAC-5B80E02F8BBB}" type="slidenum">
              <a:rPr lang="en-US" smtClean="0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466306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8466" y="-8468"/>
            <a:ext cx="9171316" cy="6874935"/>
            <a:chOff x="-8466" y="-8468"/>
            <a:chExt cx="9171316" cy="6874935"/>
          </a:xfrm>
        </p:grpSpPr>
        <p:cxnSp>
          <p:nvCxnSpPr>
            <p:cNvPr id="28" name="Straight Connector 27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0" name="Freeform 29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Freeform 30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2" name="Freeform 31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3" name="Freeform 32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4" name="Freeform 33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5" name="Freeform 34"/>
            <p:cNvSpPr/>
            <p:nvPr/>
          </p:nvSpPr>
          <p:spPr>
            <a:xfrm>
              <a:off x="8094165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6" name="Freeform 35"/>
            <p:cNvSpPr/>
            <p:nvPr/>
          </p:nvSpPr>
          <p:spPr>
            <a:xfrm>
              <a:off x="8068764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Freeform 17"/>
            <p:cNvSpPr/>
            <p:nvPr/>
          </p:nvSpPr>
          <p:spPr>
            <a:xfrm>
              <a:off x="-8466" y="-8468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30595" y="2404534"/>
            <a:ext cx="5826719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30595" y="4050834"/>
            <a:ext cx="5826719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F817F5-01A3-445D-BAF7-34AF0ACB4A39}" type="datetimeFigureOut">
              <a:rPr lang="en-US" smtClean="0"/>
              <a:t>8/7/2018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D541A8-2A83-4D95-9F12-21370B88E7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953986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F817F5-01A3-445D-BAF7-34AF0ACB4A39}" type="datetimeFigureOut">
              <a:rPr lang="en-US" smtClean="0"/>
              <a:t>8/7/2018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D541A8-2A83-4D95-9F12-21370B88E7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3039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8" y="2700868"/>
            <a:ext cx="6347715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F817F5-01A3-445D-BAF7-34AF0ACB4A39}" type="datetimeFigureOut">
              <a:rPr lang="en-US" smtClean="0"/>
              <a:t>8/7/2018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D541A8-2A83-4D95-9F12-21370B88E7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171155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09600"/>
            <a:ext cx="6347714" cy="1320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2160589"/>
            <a:ext cx="3088109" cy="3880772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69204" y="2160590"/>
            <a:ext cx="3088110" cy="388077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F817F5-01A3-445D-BAF7-34AF0ACB4A39}" type="datetimeFigureOut">
              <a:rPr lang="en-US" smtClean="0"/>
              <a:t>8/7/2018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D541A8-2A83-4D95-9F12-21370B88E7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339727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3" cy="13208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9" y="2160983"/>
            <a:ext cx="309067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599" y="2737246"/>
            <a:ext cx="3090672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66640" y="2160983"/>
            <a:ext cx="309067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66640" y="2737246"/>
            <a:ext cx="3090672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F817F5-01A3-445D-BAF7-34AF0ACB4A39}" type="datetimeFigureOut">
              <a:rPr lang="en-US" smtClean="0"/>
              <a:t>8/7/2018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D541A8-2A83-4D95-9F12-21370B88E7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23701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4" cy="1320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F817F5-01A3-445D-BAF7-34AF0ACB4A39}" type="datetimeFigureOut">
              <a:rPr lang="en-US" smtClean="0"/>
              <a:t>8/7/2018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D541A8-2A83-4D95-9F12-21370B88E7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84310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F817F5-01A3-445D-BAF7-34AF0ACB4A39}" type="datetimeFigureOut">
              <a:rPr lang="en-US" smtClean="0"/>
              <a:t>8/7/2018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D541A8-2A83-4D95-9F12-21370B88E7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279052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1498604"/>
            <a:ext cx="2790182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1275" y="514925"/>
            <a:ext cx="3386037" cy="5526437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99" y="2777069"/>
            <a:ext cx="2790182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F817F5-01A3-445D-BAF7-34AF0ACB4A39}" type="datetimeFigureOut">
              <a:rPr lang="en-US" smtClean="0"/>
              <a:t>8/7/2018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D541A8-2A83-4D95-9F12-21370B88E7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47246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4800600"/>
            <a:ext cx="6347714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09599" y="609600"/>
            <a:ext cx="6347714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99" y="5367338"/>
            <a:ext cx="6347714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F817F5-01A3-445D-BAF7-34AF0ACB4A39}" type="datetimeFigureOut">
              <a:rPr lang="en-US" smtClean="0"/>
              <a:t>8/7/2018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D541A8-2A83-4D95-9F12-21370B88E7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24893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09600"/>
            <a:ext cx="6347714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4470400"/>
            <a:ext cx="6347714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F817F5-01A3-445D-BAF7-34AF0ACB4A39}" type="datetimeFigureOut">
              <a:rPr lang="en-US" smtClean="0"/>
              <a:t>8/7/2018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D541A8-2A83-4D95-9F12-21370B88E7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95979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4885" y="609600"/>
            <a:ext cx="6072182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101074" y="3632200"/>
            <a:ext cx="541980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470400"/>
            <a:ext cx="6347715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F817F5-01A3-445D-BAF7-34AF0ACB4A39}" type="datetimeFigureOut">
              <a:rPr lang="en-US" smtClean="0"/>
              <a:t>8/7/2018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D541A8-2A83-4D95-9F12-21370B88E720}" type="slidenum">
              <a:rPr lang="en-US" smtClean="0"/>
              <a:t>‹#›</a:t>
            </a:fld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482711" y="79037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747699" y="288655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01674723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8" y="1931988"/>
            <a:ext cx="6347715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F817F5-01A3-445D-BAF7-34AF0ACB4A39}" type="datetimeFigureOut">
              <a:rPr lang="en-US" smtClean="0"/>
              <a:t>8/7/2018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D541A8-2A83-4D95-9F12-21370B88E7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23784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4885" y="609600"/>
            <a:ext cx="6072182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09597" y="4013200"/>
            <a:ext cx="6347716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F817F5-01A3-445D-BAF7-34AF0ACB4A39}" type="datetimeFigureOut">
              <a:rPr lang="en-US" smtClean="0"/>
              <a:t>8/7/2018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D541A8-2A83-4D95-9F12-21370B88E720}" type="slidenum">
              <a:rPr lang="en-US" smtClean="0"/>
              <a:t>‹#›</a:t>
            </a:fld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482711" y="79037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747699" y="288655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74326207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5848" y="609600"/>
            <a:ext cx="6341465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09597" y="4013200"/>
            <a:ext cx="6347716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F817F5-01A3-445D-BAF7-34AF0ACB4A39}" type="datetimeFigureOut">
              <a:rPr lang="en-US" smtClean="0"/>
              <a:t>8/7/2018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D541A8-2A83-4D95-9F12-21370B88E7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684807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F817F5-01A3-445D-BAF7-34AF0ACB4A39}" type="datetimeFigureOut">
              <a:rPr lang="en-US" smtClean="0"/>
              <a:t>8/7/2018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D541A8-2A83-4D95-9F12-21370B88E7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396049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977312" y="609600"/>
            <a:ext cx="978812" cy="5251451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599" y="609600"/>
            <a:ext cx="5195026" cy="5251451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F817F5-01A3-445D-BAF7-34AF0ACB4A39}" type="datetimeFigureOut">
              <a:rPr lang="en-US" smtClean="0"/>
              <a:t>8/7/2018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D541A8-2A83-4D95-9F12-21370B88E7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50529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-8467" y="-8468"/>
            <a:ext cx="9171317" cy="6874935"/>
            <a:chOff x="-8467" y="-8468"/>
            <a:chExt cx="9171317" cy="6874935"/>
          </a:xfrm>
        </p:grpSpPr>
        <p:sp>
          <p:nvSpPr>
            <p:cNvPr id="7" name="Freeform 6"/>
            <p:cNvSpPr/>
            <p:nvPr/>
          </p:nvSpPr>
          <p:spPr>
            <a:xfrm>
              <a:off x="-8467" y="4013200"/>
              <a:ext cx="457200" cy="2853267"/>
            </a:xfrm>
            <a:custGeom>
              <a:avLst/>
              <a:gdLst/>
              <a:ahLst/>
              <a:cxnLst/>
              <a:rect l="l" t="t" r="r" b="b"/>
              <a:pathLst>
                <a:path w="457200" h="2853267">
                  <a:moveTo>
                    <a:pt x="0" y="0"/>
                  </a:moveTo>
                  <a:lnTo>
                    <a:pt x="457200" y="2853267"/>
                  </a:lnTo>
                  <a:lnTo>
                    <a:pt x="0" y="2844800"/>
                  </a:lnTo>
                  <a:cubicBezTo>
                    <a:pt x="2822" y="1905000"/>
                    <a:pt x="5645" y="965200"/>
                    <a:pt x="0" y="0"/>
                  </a:cubicBezTo>
                  <a:close/>
                </a:path>
              </a:pathLst>
            </a:cu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8" name="Straight Connector 7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Freeform 9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10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11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12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13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Freeform 14"/>
            <p:cNvSpPr/>
            <p:nvPr/>
          </p:nvSpPr>
          <p:spPr>
            <a:xfrm>
              <a:off x="8094165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Freeform 15"/>
            <p:cNvSpPr/>
            <p:nvPr/>
          </p:nvSpPr>
          <p:spPr>
            <a:xfrm>
              <a:off x="8068764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3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9" y="2160590"/>
            <a:ext cx="6347714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405258" y="6041363"/>
            <a:ext cx="68413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4F817F5-01A3-445D-BAF7-34AF0ACB4A39}" type="datetimeFigureOut">
              <a:rPr lang="en-US" smtClean="0"/>
              <a:t>8/7/2018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9599" y="6041363"/>
            <a:ext cx="462297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44676" y="6041363"/>
            <a:ext cx="51263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E7D541A8-2A83-4D95-9F12-21370B88E7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06643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3" r:id="rId1"/>
    <p:sldLayoutId id="2147483764" r:id="rId2"/>
    <p:sldLayoutId id="2147483765" r:id="rId3"/>
    <p:sldLayoutId id="2147483766" r:id="rId4"/>
    <p:sldLayoutId id="2147483767" r:id="rId5"/>
    <p:sldLayoutId id="2147483768" r:id="rId6"/>
    <p:sldLayoutId id="2147483769" r:id="rId7"/>
    <p:sldLayoutId id="2147483770" r:id="rId8"/>
    <p:sldLayoutId id="2147483771" r:id="rId9"/>
    <p:sldLayoutId id="2147483772" r:id="rId10"/>
    <p:sldLayoutId id="2147483773" r:id="rId11"/>
    <p:sldLayoutId id="2147483774" r:id="rId12"/>
    <p:sldLayoutId id="2147483775" r:id="rId13"/>
    <p:sldLayoutId id="2147483776" r:id="rId14"/>
    <p:sldLayoutId id="2147483777" r:id="rId15"/>
    <p:sldLayoutId id="2147483778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940" y="5786923"/>
            <a:ext cx="3090229" cy="1023747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8076748" y="5786923"/>
            <a:ext cx="816306" cy="2092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760" dirty="0">
                <a:solidFill>
                  <a:schemeClr val="bg1"/>
                </a:solidFill>
                <a:latin typeface="Myriad Pro" panose="020B0503030403020204" pitchFamily="34" charset="0"/>
              </a:rPr>
              <a:t>A program of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52116" y="6111254"/>
            <a:ext cx="1265570" cy="699416"/>
          </a:xfrm>
          <a:prstGeom prst="rect">
            <a:avLst/>
          </a:prstGeom>
        </p:spPr>
      </p:pic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1021977" y="2571786"/>
            <a:ext cx="6184915" cy="694534"/>
          </a:xfr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/>
          <a:lstStyle/>
          <a:p>
            <a:pPr algn="l"/>
            <a:r>
              <a:rPr lang="en-US" sz="4000" dirty="0" smtClean="0">
                <a:solidFill>
                  <a:schemeClr val="tx1"/>
                </a:solidFill>
                <a:latin typeface="Century Gothic" panose="020B0502020202020204" pitchFamily="34" charset="0"/>
              </a:rPr>
              <a:t>Story Telling, Mentoring, Shared</a:t>
            </a:r>
            <a:r>
              <a:rPr lang="en-US" sz="4800" dirty="0" smtClean="0">
                <a:solidFill>
                  <a:schemeClr val="tx1"/>
                </a:solidFill>
                <a:latin typeface="Century Gothic" panose="020B0502020202020204" pitchFamily="34" charset="0"/>
              </a:rPr>
              <a:t> </a:t>
            </a:r>
            <a:r>
              <a:rPr lang="en-US" sz="4000" dirty="0" smtClean="0">
                <a:solidFill>
                  <a:schemeClr val="tx1"/>
                </a:solidFill>
                <a:latin typeface="Century Gothic" panose="020B0502020202020204" pitchFamily="34" charset="0"/>
              </a:rPr>
              <a:t>Learning and Relationship Building</a:t>
            </a:r>
            <a:endParaRPr lang="en-US" sz="4000" dirty="0">
              <a:solidFill>
                <a:schemeClr val="tx1"/>
              </a:solidFill>
              <a:latin typeface="Century Gothic" panose="020B0502020202020204" pitchFamily="34" charset="0"/>
            </a:endParaRPr>
          </a:p>
        </p:txBody>
      </p:sp>
      <p:sp>
        <p:nvSpPr>
          <p:cNvPr id="10" name="Subtitle 9"/>
          <p:cNvSpPr>
            <a:spLocks noGrp="1"/>
          </p:cNvSpPr>
          <p:nvPr>
            <p:ph type="subTitle" idx="1"/>
          </p:nvPr>
        </p:nvSpPr>
        <p:spPr>
          <a:xfrm>
            <a:off x="1123126" y="3849053"/>
            <a:ext cx="5958992" cy="462755"/>
          </a:xfrm>
          <a:solidFill>
            <a:schemeClr val="bg1"/>
          </a:solidFill>
          <a:ln>
            <a:solidFill>
              <a:schemeClr val="bg1"/>
            </a:solidFill>
          </a:ln>
        </p:spPr>
        <p:txBody>
          <a:bodyPr>
            <a:noAutofit/>
          </a:bodyPr>
          <a:lstStyle/>
          <a:p>
            <a:pPr algn="l"/>
            <a:r>
              <a:rPr lang="en-US" sz="3600" dirty="0" smtClean="0">
                <a:solidFill>
                  <a:schemeClr val="accent1"/>
                </a:solidFill>
                <a:latin typeface="Century Gothic" panose="020B0502020202020204" pitchFamily="34" charset="0"/>
              </a:rPr>
              <a:t>Peer Support Master Class</a:t>
            </a:r>
            <a:br>
              <a:rPr lang="en-US" sz="3600" dirty="0" smtClean="0">
                <a:solidFill>
                  <a:schemeClr val="accent1"/>
                </a:solidFill>
                <a:latin typeface="Century Gothic" panose="020B0502020202020204" pitchFamily="34" charset="0"/>
              </a:rPr>
            </a:br>
            <a:r>
              <a:rPr lang="en-US" sz="3600" dirty="0" smtClean="0">
                <a:solidFill>
                  <a:schemeClr val="accent1"/>
                </a:solidFill>
                <a:latin typeface="Century Gothic" panose="020B0502020202020204" pitchFamily="34" charset="0"/>
              </a:rPr>
              <a:t>2018</a:t>
            </a:r>
            <a:endParaRPr lang="en-US" sz="3600" dirty="0">
              <a:solidFill>
                <a:schemeClr val="accent1"/>
              </a:solidFill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2266776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8212" y="874059"/>
            <a:ext cx="7459532" cy="1143000"/>
          </a:xfrm>
        </p:spPr>
        <p:txBody>
          <a:bodyPr>
            <a:normAutofit/>
          </a:bodyPr>
          <a:lstStyle/>
          <a:p>
            <a:r>
              <a:rPr lang="en-US" sz="4000" dirty="0" smtClean="0">
                <a:latin typeface="Century Gothic" panose="020B0502020202020204" pitchFamily="34" charset="0"/>
              </a:rPr>
              <a:t>Telling Your Own Story</a:t>
            </a:r>
            <a:endParaRPr lang="en-US" sz="4000" dirty="0">
              <a:latin typeface="Century Gothic" panose="020B0502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53035" y="2057400"/>
            <a:ext cx="7552765" cy="4267200"/>
          </a:xfrm>
        </p:spPr>
        <p:txBody>
          <a:bodyPr>
            <a:normAutofit/>
          </a:bodyPr>
          <a:lstStyle/>
          <a:p>
            <a:pPr marL="68580" indent="0">
              <a:buNone/>
            </a:pPr>
            <a:r>
              <a:rPr lang="en-US" sz="2000" dirty="0" smtClean="0">
                <a:latin typeface="Century Gothic" panose="020B0502020202020204" pitchFamily="34" charset="0"/>
              </a:rPr>
              <a:t>There is a difference between an “illness” story and a “recovery” story.</a:t>
            </a:r>
          </a:p>
          <a:p>
            <a:pPr marL="68580" indent="0">
              <a:buNone/>
            </a:pPr>
            <a:r>
              <a:rPr lang="en-US" sz="2000" dirty="0">
                <a:latin typeface="Century Gothic" panose="020B0502020202020204" pitchFamily="34" charset="0"/>
              </a:rPr>
              <a:t/>
            </a:r>
            <a:br>
              <a:rPr lang="en-US" sz="2000" dirty="0">
                <a:latin typeface="Century Gothic" panose="020B0502020202020204" pitchFamily="34" charset="0"/>
              </a:rPr>
            </a:br>
            <a:r>
              <a:rPr lang="en-US" sz="2000" dirty="0" smtClean="0">
                <a:latin typeface="Century Gothic" panose="020B0502020202020204" pitchFamily="34" charset="0"/>
              </a:rPr>
              <a:t>An “illness” story focuses on the trauma and losses a person has endured as they made their way to recovery.</a:t>
            </a:r>
          </a:p>
          <a:p>
            <a:pPr marL="68580" indent="0">
              <a:buNone/>
            </a:pPr>
            <a:endParaRPr lang="en-US" sz="2000" dirty="0">
              <a:latin typeface="Century Gothic" panose="020B0502020202020204" pitchFamily="34" charset="0"/>
            </a:endParaRPr>
          </a:p>
          <a:p>
            <a:pPr marL="68580" indent="0">
              <a:buNone/>
            </a:pPr>
            <a:r>
              <a:rPr lang="en-US" sz="2000" b="1" dirty="0" smtClean="0">
                <a:latin typeface="Century Gothic" panose="020B0502020202020204" pitchFamily="34" charset="0"/>
              </a:rPr>
              <a:t>A “recovery” story focuses </a:t>
            </a:r>
            <a:br>
              <a:rPr lang="en-US" sz="2000" b="1" dirty="0" smtClean="0">
                <a:latin typeface="Century Gothic" panose="020B0502020202020204" pitchFamily="34" charset="0"/>
              </a:rPr>
            </a:br>
            <a:r>
              <a:rPr lang="en-US" sz="2000" b="1" dirty="0" smtClean="0">
                <a:latin typeface="Century Gothic" panose="020B0502020202020204" pitchFamily="34" charset="0"/>
              </a:rPr>
              <a:t>on the person’s strengths and </a:t>
            </a:r>
            <a:br>
              <a:rPr lang="en-US" sz="2000" b="1" dirty="0" smtClean="0">
                <a:latin typeface="Century Gothic" panose="020B0502020202020204" pitchFamily="34" charset="0"/>
              </a:rPr>
            </a:br>
            <a:r>
              <a:rPr lang="en-US" sz="2000" b="1" dirty="0" smtClean="0">
                <a:latin typeface="Century Gothic" panose="020B0502020202020204" pitchFamily="34" charset="0"/>
              </a:rPr>
              <a:t>successes in overcoming their </a:t>
            </a:r>
            <a:br>
              <a:rPr lang="en-US" sz="2000" b="1" dirty="0" smtClean="0">
                <a:latin typeface="Century Gothic" panose="020B0502020202020204" pitchFamily="34" charset="0"/>
              </a:rPr>
            </a:br>
            <a:r>
              <a:rPr lang="en-US" sz="2000" b="1" dirty="0" smtClean="0">
                <a:latin typeface="Century Gothic" panose="020B0502020202020204" pitchFamily="34" charset="0"/>
              </a:rPr>
              <a:t>barriers and moving into </a:t>
            </a:r>
            <a:br>
              <a:rPr lang="en-US" sz="2000" b="1" dirty="0" smtClean="0">
                <a:latin typeface="Century Gothic" panose="020B0502020202020204" pitchFamily="34" charset="0"/>
              </a:rPr>
            </a:br>
            <a:r>
              <a:rPr lang="en-US" sz="2000" b="1" dirty="0" smtClean="0">
                <a:latin typeface="Century Gothic" panose="020B0502020202020204" pitchFamily="34" charset="0"/>
              </a:rPr>
              <a:t>recovery.</a:t>
            </a:r>
            <a:endParaRPr lang="en-US" sz="2000" b="1" dirty="0">
              <a:latin typeface="Century Gothic" panose="020B0502020202020204" pitchFamily="34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29200" y="3807737"/>
            <a:ext cx="3609975" cy="2545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231161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5106" y="936811"/>
            <a:ext cx="7262309" cy="1143000"/>
          </a:xfrm>
        </p:spPr>
        <p:txBody>
          <a:bodyPr>
            <a:normAutofit/>
          </a:bodyPr>
          <a:lstStyle/>
          <a:p>
            <a:r>
              <a:rPr lang="en-US" sz="4000" dirty="0">
                <a:latin typeface="Century Gothic" panose="020B0502020202020204" pitchFamily="34" charset="0"/>
              </a:rPr>
              <a:t>Telling Your Own Story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8894" y="1752600"/>
            <a:ext cx="7055223" cy="3699029"/>
          </a:xfrm>
        </p:spPr>
        <p:txBody>
          <a:bodyPr/>
          <a:lstStyle/>
          <a:p>
            <a:pPr marL="68580" indent="0">
              <a:buNone/>
            </a:pPr>
            <a:endParaRPr lang="en-US" dirty="0" smtClean="0"/>
          </a:p>
          <a:p>
            <a:pPr marL="68580" indent="0">
              <a:buNone/>
            </a:pPr>
            <a:r>
              <a:rPr lang="en-US" sz="2800" dirty="0" smtClean="0">
                <a:latin typeface="Century Gothic" panose="020B0502020202020204" pitchFamily="34" charset="0"/>
              </a:rPr>
              <a:t>It is important that you learn to use the </a:t>
            </a:r>
            <a:r>
              <a:rPr lang="en-US" sz="2800" dirty="0">
                <a:latin typeface="Century Gothic" panose="020B0502020202020204" pitchFamily="34" charset="0"/>
              </a:rPr>
              <a:t>power and potential of your own </a:t>
            </a:r>
            <a:r>
              <a:rPr lang="en-US" sz="2800" dirty="0" smtClean="0">
                <a:latin typeface="Century Gothic" panose="020B0502020202020204" pitchFamily="34" charset="0"/>
              </a:rPr>
              <a:t>story as </a:t>
            </a:r>
            <a:r>
              <a:rPr lang="en-US" sz="2800" dirty="0">
                <a:latin typeface="Century Gothic" panose="020B0502020202020204" pitchFamily="34" charset="0"/>
              </a:rPr>
              <a:t>a recovery tool to be used to </a:t>
            </a:r>
            <a:r>
              <a:rPr lang="en-US" sz="2800" dirty="0" smtClean="0">
                <a:latin typeface="Century Gothic" panose="020B0502020202020204" pitchFamily="34" charset="0"/>
              </a:rPr>
              <a:t>educate</a:t>
            </a:r>
            <a:r>
              <a:rPr lang="en-US" sz="2800" b="1" dirty="0">
                <a:latin typeface="Century Gothic" panose="020B0502020202020204" pitchFamily="34" charset="0"/>
              </a:rPr>
              <a:t> </a:t>
            </a:r>
            <a:r>
              <a:rPr lang="en-US" sz="2800" dirty="0" smtClean="0">
                <a:latin typeface="Century Gothic" panose="020B0502020202020204" pitchFamily="34" charset="0"/>
              </a:rPr>
              <a:t>and </a:t>
            </a:r>
            <a:r>
              <a:rPr lang="en-US" sz="2800" dirty="0">
                <a:latin typeface="Century Gothic" panose="020B0502020202020204" pitchFamily="34" charset="0"/>
              </a:rPr>
              <a:t>inspire peers and non-peer staff.</a:t>
            </a:r>
            <a:r>
              <a:rPr lang="en-US" u="sng" dirty="0"/>
              <a:t/>
            </a:r>
            <a:br>
              <a:rPr lang="en-US" u="sng" dirty="0"/>
            </a:br>
            <a:endParaRPr lang="en-US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2400" y="4343400"/>
            <a:ext cx="2871788" cy="18901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801733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7883" y="936811"/>
            <a:ext cx="7024744" cy="820271"/>
          </a:xfrm>
        </p:spPr>
        <p:txBody>
          <a:bodyPr>
            <a:normAutofit/>
          </a:bodyPr>
          <a:lstStyle/>
          <a:p>
            <a:r>
              <a:rPr lang="en-US" sz="4000" dirty="0">
                <a:latin typeface="Century Gothic" panose="020B0502020202020204" pitchFamily="34" charset="0"/>
              </a:rPr>
              <a:t>Telling Your Own Story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13186" y="1985682"/>
            <a:ext cx="7262308" cy="4191000"/>
          </a:xfrm>
        </p:spPr>
        <p:txBody>
          <a:bodyPr>
            <a:normAutofit/>
          </a:bodyPr>
          <a:lstStyle/>
          <a:p>
            <a:pPr marL="68580" indent="0">
              <a:buNone/>
            </a:pPr>
            <a:r>
              <a:rPr lang="en-US" sz="2600" dirty="0" smtClean="0">
                <a:latin typeface="Century Gothic" panose="020B0502020202020204" pitchFamily="34" charset="0"/>
              </a:rPr>
              <a:t>It is not necessary to tell your whole story to the people you serve. Use as much of it as is necessary to help them frame their own story.</a:t>
            </a:r>
          </a:p>
          <a:p>
            <a:pPr marL="68580" indent="0">
              <a:buNone/>
            </a:pPr>
            <a:r>
              <a:rPr lang="en-US" sz="2600" dirty="0" smtClean="0">
                <a:latin typeface="Century Gothic" panose="020B0502020202020204" pitchFamily="34" charset="0"/>
              </a:rPr>
              <a:t>Focus on your successes and the barriers you have overcome. Use the story of your losses and personal barriers as a means of communicating that you can identify with their story.</a:t>
            </a:r>
            <a:endParaRPr lang="en-US" sz="2600" dirty="0"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8962561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6494" y="685800"/>
            <a:ext cx="7024744" cy="1143000"/>
          </a:xfrm>
        </p:spPr>
        <p:txBody>
          <a:bodyPr>
            <a:normAutofit/>
          </a:bodyPr>
          <a:lstStyle/>
          <a:p>
            <a:r>
              <a:rPr lang="en-US" sz="4000" dirty="0">
                <a:latin typeface="Century Gothic" panose="020B0502020202020204" pitchFamily="34" charset="0"/>
              </a:rPr>
              <a:t>Telling Your Own Story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11797" y="1783976"/>
            <a:ext cx="7262308" cy="4038600"/>
          </a:xfrm>
        </p:spPr>
        <p:txBody>
          <a:bodyPr>
            <a:noAutofit/>
          </a:bodyPr>
          <a:lstStyle/>
          <a:p>
            <a:pPr marL="68580" indent="0">
              <a:buNone/>
            </a:pPr>
            <a:r>
              <a:rPr lang="en-US" sz="2400" dirty="0" smtClean="0">
                <a:latin typeface="Century Gothic" panose="020B0502020202020204" pitchFamily="34" charset="0"/>
              </a:rPr>
              <a:t>Talk about some of the early indication that you were beginning to have difficulties.</a:t>
            </a:r>
            <a:endParaRPr lang="en-US" sz="2400" b="1" dirty="0">
              <a:latin typeface="Century Gothic" panose="020B0502020202020204" pitchFamily="34" charset="0"/>
            </a:endParaRPr>
          </a:p>
          <a:p>
            <a:pPr marL="68580" indent="0">
              <a:buNone/>
            </a:pPr>
            <a:r>
              <a:rPr lang="en-US" sz="2400" b="1" dirty="0">
                <a:latin typeface="Century Gothic" panose="020B0502020202020204" pitchFamily="34" charset="0"/>
              </a:rPr>
              <a:t> </a:t>
            </a:r>
            <a:endParaRPr lang="en-US" sz="2400" dirty="0">
              <a:latin typeface="Century Gothic" panose="020B0502020202020204" pitchFamily="34" charset="0"/>
            </a:endParaRPr>
          </a:p>
          <a:p>
            <a:pPr marL="68580" indent="0">
              <a:buNone/>
            </a:pPr>
            <a:r>
              <a:rPr lang="en-US" sz="2400" dirty="0">
                <a:latin typeface="Century Gothic" panose="020B0502020202020204" pitchFamily="34" charset="0"/>
              </a:rPr>
              <a:t>Briefly describe yourself and your situation when you were at your worst.    </a:t>
            </a:r>
          </a:p>
          <a:p>
            <a:pPr marL="68580" indent="0">
              <a:buNone/>
            </a:pPr>
            <a:r>
              <a:rPr lang="en-US" sz="2400" dirty="0">
                <a:latin typeface="Century Gothic" panose="020B0502020202020204" pitchFamily="34" charset="0"/>
              </a:rPr>
              <a:t> </a:t>
            </a:r>
          </a:p>
          <a:p>
            <a:pPr marL="68580" indent="0">
              <a:buNone/>
            </a:pPr>
            <a:r>
              <a:rPr lang="en-US" sz="2400" dirty="0" smtClean="0">
                <a:latin typeface="Century Gothic" panose="020B0502020202020204" pitchFamily="34" charset="0"/>
              </a:rPr>
              <a:t>Emphasize what </a:t>
            </a:r>
            <a:r>
              <a:rPr lang="en-US" sz="2400" dirty="0">
                <a:latin typeface="Century Gothic" panose="020B0502020202020204" pitchFamily="34" charset="0"/>
              </a:rPr>
              <a:t>helped you move from where you were to where you are now?  What did you do?  What did others do</a:t>
            </a:r>
            <a:r>
              <a:rPr lang="en-US" sz="2400" dirty="0" smtClean="0">
                <a:latin typeface="Century Gothic" panose="020B0502020202020204" pitchFamily="34" charset="0"/>
              </a:rPr>
              <a:t>?</a:t>
            </a:r>
          </a:p>
          <a:p>
            <a:pPr marL="68580" indent="0">
              <a:buNone/>
            </a:pPr>
            <a:r>
              <a:rPr lang="en-US" sz="2400" dirty="0">
                <a:latin typeface="Century Gothic" panose="020B0502020202020204" pitchFamily="34" charset="0"/>
              </a:rPr>
              <a:t>	</a:t>
            </a:r>
            <a:r>
              <a:rPr lang="en-US" sz="2400" dirty="0" smtClean="0">
                <a:latin typeface="Century Gothic" panose="020B0502020202020204" pitchFamily="34" charset="0"/>
              </a:rPr>
              <a:t>			Appalachian Consulting</a:t>
            </a:r>
            <a:endParaRPr lang="en-US" sz="2400" dirty="0"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914371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0600" y="829235"/>
            <a:ext cx="7024744" cy="954741"/>
          </a:xfrm>
        </p:spPr>
        <p:txBody>
          <a:bodyPr>
            <a:normAutofit/>
          </a:bodyPr>
          <a:lstStyle/>
          <a:p>
            <a:r>
              <a:rPr lang="en-US" sz="4000" dirty="0">
                <a:latin typeface="Century Gothic" panose="020B0502020202020204" pitchFamily="34" charset="0"/>
              </a:rPr>
              <a:t>Telling Your Own Story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43492" y="1851212"/>
            <a:ext cx="6777317" cy="4576482"/>
          </a:xfrm>
        </p:spPr>
        <p:txBody>
          <a:bodyPr>
            <a:normAutofit lnSpcReduction="10000"/>
          </a:bodyPr>
          <a:lstStyle/>
          <a:p>
            <a:pPr marL="68580" indent="0">
              <a:buNone/>
            </a:pPr>
            <a:r>
              <a:rPr lang="en-US" sz="2400" dirty="0" smtClean="0">
                <a:latin typeface="Century Gothic" panose="020B0502020202020204" pitchFamily="34" charset="0"/>
              </a:rPr>
              <a:t>Tell people what </a:t>
            </a:r>
            <a:r>
              <a:rPr lang="en-US" sz="2400" dirty="0">
                <a:latin typeface="Century Gothic" panose="020B0502020202020204" pitchFamily="34" charset="0"/>
              </a:rPr>
              <a:t>have you had to overcome to get to where you are today</a:t>
            </a:r>
            <a:r>
              <a:rPr lang="en-US" sz="2400" dirty="0" smtClean="0">
                <a:latin typeface="Century Gothic" panose="020B0502020202020204" pitchFamily="34" charset="0"/>
              </a:rPr>
              <a:t>?</a:t>
            </a:r>
            <a:endParaRPr lang="en-US" sz="2400" dirty="0">
              <a:latin typeface="Century Gothic" panose="020B0502020202020204" pitchFamily="34" charset="0"/>
            </a:endParaRPr>
          </a:p>
          <a:p>
            <a:pPr marL="68580" indent="0">
              <a:buNone/>
            </a:pPr>
            <a:endParaRPr lang="en-US" dirty="0">
              <a:latin typeface="Century Gothic" panose="020B0502020202020204" pitchFamily="34" charset="0"/>
            </a:endParaRPr>
          </a:p>
          <a:p>
            <a:pPr marL="68580" indent="0">
              <a:buNone/>
            </a:pPr>
            <a:endParaRPr lang="en-US" dirty="0">
              <a:latin typeface="Century Gothic" panose="020B0502020202020204" pitchFamily="34" charset="0"/>
            </a:endParaRPr>
          </a:p>
          <a:p>
            <a:pPr marL="68580" indent="0">
              <a:buNone/>
            </a:pPr>
            <a:endParaRPr lang="en-US" dirty="0" smtClean="0">
              <a:latin typeface="Century Gothic" panose="020B0502020202020204" pitchFamily="34" charset="0"/>
            </a:endParaRPr>
          </a:p>
          <a:p>
            <a:pPr marL="68580" indent="0">
              <a:buNone/>
            </a:pPr>
            <a:endParaRPr lang="en-US" dirty="0">
              <a:latin typeface="Century Gothic" panose="020B0502020202020204" pitchFamily="34" charset="0"/>
            </a:endParaRPr>
          </a:p>
          <a:p>
            <a:pPr marL="68580" indent="0">
              <a:buNone/>
            </a:pPr>
            <a:endParaRPr lang="en-US" dirty="0" smtClean="0">
              <a:latin typeface="Century Gothic" panose="020B0502020202020204" pitchFamily="34" charset="0"/>
            </a:endParaRPr>
          </a:p>
          <a:p>
            <a:pPr marL="68580" indent="0">
              <a:buNone/>
            </a:pPr>
            <a:r>
              <a:rPr lang="en-US" sz="2400" dirty="0" smtClean="0">
                <a:latin typeface="Century Gothic" panose="020B0502020202020204" pitchFamily="34" charset="0"/>
              </a:rPr>
              <a:t/>
            </a:r>
            <a:br>
              <a:rPr lang="en-US" sz="2400" dirty="0" smtClean="0">
                <a:latin typeface="Century Gothic" panose="020B0502020202020204" pitchFamily="34" charset="0"/>
              </a:rPr>
            </a:br>
            <a:r>
              <a:rPr lang="en-US" sz="2400" dirty="0" smtClean="0">
                <a:latin typeface="Century Gothic" panose="020B0502020202020204" pitchFamily="34" charset="0"/>
              </a:rPr>
              <a:t>Talk about what </a:t>
            </a:r>
            <a:r>
              <a:rPr lang="en-US" sz="2400" dirty="0">
                <a:latin typeface="Century Gothic" panose="020B0502020202020204" pitchFamily="34" charset="0"/>
              </a:rPr>
              <a:t>have you learned about yourself and being able to move on with your life?  </a:t>
            </a:r>
          </a:p>
          <a:p>
            <a:pPr marL="68580" indent="0">
              <a:buNone/>
            </a:pPr>
            <a:r>
              <a:rPr lang="en-US" sz="1800" dirty="0" smtClean="0">
                <a:latin typeface="Century Gothic" panose="020B0502020202020204" pitchFamily="34" charset="0"/>
              </a:rPr>
              <a:t>							Appalachian Consulting</a:t>
            </a:r>
            <a:endParaRPr lang="en-US" sz="1800" dirty="0">
              <a:latin typeface="Century Gothic" panose="020B0502020202020204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79059" y="2763894"/>
            <a:ext cx="2533650" cy="19413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5298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94765"/>
            <a:ext cx="7024744" cy="1143000"/>
          </a:xfrm>
        </p:spPr>
        <p:txBody>
          <a:bodyPr>
            <a:normAutofit/>
          </a:bodyPr>
          <a:lstStyle/>
          <a:p>
            <a:r>
              <a:rPr lang="en-US" sz="4000" dirty="0">
                <a:latin typeface="Century Gothic" panose="020B0502020202020204" pitchFamily="34" charset="0"/>
              </a:rPr>
              <a:t>Telling Your Own Story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50346" y="1828800"/>
            <a:ext cx="7186108" cy="4572000"/>
          </a:xfrm>
        </p:spPr>
        <p:txBody>
          <a:bodyPr>
            <a:normAutofit/>
          </a:bodyPr>
          <a:lstStyle/>
          <a:p>
            <a:pPr marL="68580" indent="0">
              <a:buNone/>
            </a:pPr>
            <a:r>
              <a:rPr lang="en-US" sz="2800" dirty="0" smtClean="0">
                <a:latin typeface="Century Gothic" panose="020B0502020202020204" pitchFamily="34" charset="0"/>
              </a:rPr>
              <a:t>What </a:t>
            </a:r>
            <a:r>
              <a:rPr lang="en-US" sz="2800" dirty="0">
                <a:latin typeface="Century Gothic" panose="020B0502020202020204" pitchFamily="34" charset="0"/>
              </a:rPr>
              <a:t>are some of the strengths you have developed</a:t>
            </a:r>
            <a:r>
              <a:rPr lang="en-US" sz="2800" dirty="0" smtClean="0">
                <a:latin typeface="Century Gothic" panose="020B0502020202020204" pitchFamily="34" charset="0"/>
              </a:rPr>
              <a:t>?</a:t>
            </a:r>
            <a:endParaRPr lang="en-US" sz="2800" dirty="0">
              <a:latin typeface="Century Gothic" panose="020B0502020202020204" pitchFamily="34" charset="0"/>
            </a:endParaRPr>
          </a:p>
          <a:p>
            <a:pPr marL="68580" indent="0">
              <a:buNone/>
            </a:pPr>
            <a:endParaRPr lang="en-US" sz="2800" dirty="0">
              <a:latin typeface="Century Gothic" panose="020B0502020202020204" pitchFamily="34" charset="0"/>
            </a:endParaRPr>
          </a:p>
          <a:p>
            <a:pPr marL="68580" indent="0">
              <a:buNone/>
            </a:pPr>
            <a:r>
              <a:rPr lang="en-US" sz="2800" dirty="0">
                <a:latin typeface="Century Gothic" panose="020B0502020202020204" pitchFamily="34" charset="0"/>
              </a:rPr>
              <a:t> </a:t>
            </a:r>
          </a:p>
          <a:p>
            <a:pPr marL="68580" indent="0">
              <a:buNone/>
            </a:pPr>
            <a:endParaRPr lang="en-US" sz="2800" dirty="0" smtClean="0">
              <a:latin typeface="Century Gothic" panose="020B0502020202020204" pitchFamily="34" charset="0"/>
            </a:endParaRPr>
          </a:p>
          <a:p>
            <a:pPr marL="68580" indent="0">
              <a:buNone/>
            </a:pPr>
            <a:endParaRPr lang="en-US" sz="2800" dirty="0" smtClean="0">
              <a:latin typeface="Century Gothic" panose="020B0502020202020204" pitchFamily="34" charset="0"/>
            </a:endParaRPr>
          </a:p>
          <a:p>
            <a:pPr marL="68580" indent="0">
              <a:buNone/>
            </a:pPr>
            <a:r>
              <a:rPr lang="en-US" sz="2800" dirty="0" smtClean="0">
                <a:latin typeface="Century Gothic" panose="020B0502020202020204" pitchFamily="34" charset="0"/>
              </a:rPr>
              <a:t>What </a:t>
            </a:r>
            <a:r>
              <a:rPr lang="en-US" sz="2800" dirty="0">
                <a:latin typeface="Century Gothic" panose="020B0502020202020204" pitchFamily="34" charset="0"/>
              </a:rPr>
              <a:t>are some of the things that you do to keep you on the right path</a:t>
            </a:r>
            <a:r>
              <a:rPr lang="en-US" sz="2800" dirty="0" smtClean="0">
                <a:latin typeface="Century Gothic" panose="020B0502020202020204" pitchFamily="34" charset="0"/>
              </a:rPr>
              <a:t>?</a:t>
            </a:r>
            <a:r>
              <a:rPr lang="en-US" sz="2000" dirty="0" smtClean="0">
                <a:latin typeface="Century Gothic" panose="020B0502020202020204" pitchFamily="34" charset="0"/>
              </a:rPr>
              <a:t>	</a:t>
            </a:r>
          </a:p>
          <a:p>
            <a:pPr marL="68580" indent="0">
              <a:buNone/>
            </a:pPr>
            <a:r>
              <a:rPr lang="en-US" sz="2000" dirty="0">
                <a:latin typeface="Century Gothic" panose="020B0502020202020204" pitchFamily="34" charset="0"/>
              </a:rPr>
              <a:t>	</a:t>
            </a:r>
            <a:r>
              <a:rPr lang="en-US" sz="2000" dirty="0" smtClean="0">
                <a:latin typeface="Century Gothic" panose="020B0502020202020204" pitchFamily="34" charset="0"/>
              </a:rPr>
              <a:t>							Appalachian Consulting</a:t>
            </a:r>
            <a:endParaRPr lang="en-US" sz="2000" dirty="0">
              <a:latin typeface="Century Gothic" panose="020B0502020202020204" pitchFamily="34" charset="0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87906" y="2514600"/>
            <a:ext cx="2236694" cy="22366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146609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8224" y="1143000"/>
            <a:ext cx="7024744" cy="954742"/>
          </a:xfrm>
        </p:spPr>
        <p:txBody>
          <a:bodyPr>
            <a:normAutofit/>
          </a:bodyPr>
          <a:lstStyle/>
          <a:p>
            <a:r>
              <a:rPr lang="en-US" sz="4000" dirty="0">
                <a:latin typeface="Century Gothic" panose="020B0502020202020204" pitchFamily="34" charset="0"/>
              </a:rPr>
              <a:t>Telling Your Own Story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7328" y="2075329"/>
            <a:ext cx="7186108" cy="3775229"/>
          </a:xfrm>
        </p:spPr>
        <p:txBody>
          <a:bodyPr>
            <a:normAutofit/>
          </a:bodyPr>
          <a:lstStyle/>
          <a:p>
            <a:pPr marL="68580" lvl="0" indent="0">
              <a:buNone/>
            </a:pPr>
            <a:endParaRPr lang="en-US" dirty="0" smtClean="0"/>
          </a:p>
          <a:p>
            <a:pPr marL="68580" lvl="0" indent="0">
              <a:buNone/>
            </a:pPr>
            <a:r>
              <a:rPr lang="en-US" sz="2800" dirty="0" smtClean="0">
                <a:latin typeface="Century Gothic" panose="020B0502020202020204" pitchFamily="34" charset="0"/>
              </a:rPr>
              <a:t>What </a:t>
            </a:r>
            <a:r>
              <a:rPr lang="en-US" sz="2800" dirty="0">
                <a:latin typeface="Century Gothic" panose="020B0502020202020204" pitchFamily="34" charset="0"/>
              </a:rPr>
              <a:t>is the difference in a ‘recovery story’ and an ‘illness story</a:t>
            </a:r>
            <a:r>
              <a:rPr lang="en-US" sz="2800" dirty="0" smtClean="0">
                <a:latin typeface="Century Gothic" panose="020B0502020202020204" pitchFamily="34" charset="0"/>
              </a:rPr>
              <a:t>’?</a:t>
            </a:r>
            <a:r>
              <a:rPr lang="en-US" sz="2800" dirty="0">
                <a:latin typeface="Century Gothic" panose="020B0502020202020204" pitchFamily="34" charset="0"/>
              </a:rPr>
              <a:t>  </a:t>
            </a:r>
          </a:p>
          <a:p>
            <a:pPr marL="68580" indent="0">
              <a:buNone/>
            </a:pPr>
            <a:endParaRPr lang="en-US" sz="2800" dirty="0">
              <a:latin typeface="Century Gothic" panose="020B0502020202020204" pitchFamily="34" charset="0"/>
            </a:endParaRPr>
          </a:p>
          <a:p>
            <a:pPr marL="68580" lvl="0" indent="0">
              <a:buNone/>
            </a:pPr>
            <a:r>
              <a:rPr lang="en-US" sz="2800" dirty="0">
                <a:latin typeface="Century Gothic" panose="020B0502020202020204" pitchFamily="34" charset="0"/>
              </a:rPr>
              <a:t>Give two examples of how you can use your own recovery experience to help another person.</a:t>
            </a:r>
          </a:p>
          <a:p>
            <a:pPr marL="6858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762953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 smtClean="0">
                <a:latin typeface="Century Gothic" panose="020B0502020202020204" pitchFamily="34" charset="0"/>
              </a:rPr>
              <a:t>Story Role Play</a:t>
            </a:r>
            <a:endParaRPr lang="en-US" sz="4000" dirty="0">
              <a:latin typeface="Century Gothic" panose="020B0502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598" y="2160590"/>
            <a:ext cx="7104435" cy="3880773"/>
          </a:xfrm>
        </p:spPr>
        <p:txBody>
          <a:bodyPr>
            <a:normAutofit/>
          </a:bodyPr>
          <a:lstStyle/>
          <a:p>
            <a:r>
              <a:rPr lang="en-US" sz="2800" dirty="0" smtClean="0">
                <a:latin typeface="Century Gothic" panose="020B0502020202020204" pitchFamily="34" charset="0"/>
              </a:rPr>
              <a:t>I’ve just been released from a involuntary crisis hospitalization and have been diagnosed with bipolar disorder. I am very upset and confused and afraid about my future. Each of you use the appropriate parts of your story to begin to build a trusting relationship with me.</a:t>
            </a:r>
            <a:endParaRPr lang="en-US" sz="2800" dirty="0"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1948673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6495" y="981636"/>
            <a:ext cx="7024744" cy="775446"/>
          </a:xfrm>
        </p:spPr>
        <p:txBody>
          <a:bodyPr>
            <a:normAutofit/>
          </a:bodyPr>
          <a:lstStyle/>
          <a:p>
            <a:r>
              <a:rPr lang="en-US" sz="4000" dirty="0" smtClean="0">
                <a:latin typeface="Century Gothic" panose="020B0502020202020204" pitchFamily="34" charset="0"/>
              </a:rPr>
              <a:t>Mentoring</a:t>
            </a:r>
            <a:endParaRPr lang="en-US" sz="4000" dirty="0">
              <a:latin typeface="Century Gothic" panose="020B0502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68580" indent="0">
              <a:buNone/>
            </a:pPr>
            <a:r>
              <a:rPr lang="en-US" sz="2800" b="1" dirty="0">
                <a:latin typeface="Century Gothic" panose="020B0502020202020204" pitchFamily="34" charset="0"/>
              </a:rPr>
              <a:t>What is mentoring?</a:t>
            </a:r>
            <a:r>
              <a:rPr lang="en-US" sz="2400" dirty="0">
                <a:latin typeface="Century Gothic" panose="020B0502020202020204" pitchFamily="34" charset="0"/>
              </a:rPr>
              <a:t/>
            </a:r>
            <a:br>
              <a:rPr lang="en-US" sz="2400" dirty="0">
                <a:latin typeface="Century Gothic" panose="020B0502020202020204" pitchFamily="34" charset="0"/>
              </a:rPr>
            </a:br>
            <a:endParaRPr lang="en-US" sz="2400" dirty="0" smtClean="0">
              <a:latin typeface="Century Gothic" panose="020B0502020202020204" pitchFamily="34" charset="0"/>
            </a:endParaRPr>
          </a:p>
          <a:p>
            <a:pPr marL="68580" indent="0">
              <a:buNone/>
            </a:pPr>
            <a:r>
              <a:rPr lang="en-US" sz="2400" dirty="0" smtClean="0">
                <a:latin typeface="Century Gothic" panose="020B0502020202020204" pitchFamily="34" charset="0"/>
              </a:rPr>
              <a:t>Mentoring </a:t>
            </a:r>
            <a:r>
              <a:rPr lang="en-US" sz="2400" dirty="0">
                <a:latin typeface="Century Gothic" panose="020B0502020202020204" pitchFamily="34" charset="0"/>
              </a:rPr>
              <a:t>is most often defined as a </a:t>
            </a:r>
            <a:r>
              <a:rPr lang="en-US" sz="2400" dirty="0" smtClean="0">
                <a:latin typeface="Century Gothic" panose="020B0502020202020204" pitchFamily="34" charset="0"/>
              </a:rPr>
              <a:t>relationship </a:t>
            </a:r>
            <a:r>
              <a:rPr lang="en-US" sz="2400" dirty="0">
                <a:latin typeface="Century Gothic" panose="020B0502020202020204" pitchFamily="34" charset="0"/>
              </a:rPr>
              <a:t>in which an experienced </a:t>
            </a:r>
            <a:r>
              <a:rPr lang="en-US" sz="2400" dirty="0" smtClean="0">
                <a:latin typeface="Century Gothic" panose="020B0502020202020204" pitchFamily="34" charset="0"/>
              </a:rPr>
              <a:t>person (the</a:t>
            </a:r>
            <a:r>
              <a:rPr lang="en-US" sz="2400" dirty="0">
                <a:solidFill>
                  <a:schemeClr val="tx1"/>
                </a:solidFill>
                <a:latin typeface="Century Gothic" panose="020B0502020202020204" pitchFamily="34" charset="0"/>
              </a:rPr>
              <a:t> </a:t>
            </a:r>
            <a:r>
              <a:rPr lang="en-US" sz="2400" dirty="0" smtClean="0">
                <a:solidFill>
                  <a:schemeClr val="tx1"/>
                </a:solidFill>
                <a:latin typeface="Century Gothic" panose="020B0502020202020204" pitchFamily="34" charset="0"/>
              </a:rPr>
              <a:t>mentor)</a:t>
            </a:r>
            <a:r>
              <a:rPr lang="en-US" sz="2400" dirty="0" smtClean="0">
                <a:latin typeface="Century Gothic" panose="020B0502020202020204" pitchFamily="34" charset="0"/>
              </a:rPr>
              <a:t> </a:t>
            </a:r>
            <a:r>
              <a:rPr lang="en-US" sz="2400" dirty="0">
                <a:latin typeface="Century Gothic" panose="020B0502020202020204" pitchFamily="34" charset="0"/>
              </a:rPr>
              <a:t>assists another (the </a:t>
            </a:r>
            <a:r>
              <a:rPr lang="en-US" sz="2400" dirty="0" smtClean="0">
                <a:latin typeface="Century Gothic" panose="020B0502020202020204" pitchFamily="34" charset="0"/>
              </a:rPr>
              <a:t>mentee) </a:t>
            </a:r>
            <a:r>
              <a:rPr lang="en-US" sz="2400" dirty="0">
                <a:latin typeface="Century Gothic" panose="020B0502020202020204" pitchFamily="34" charset="0"/>
              </a:rPr>
              <a:t>in developing specific skills and knowledge that </a:t>
            </a:r>
            <a:r>
              <a:rPr lang="en-US" sz="2400" dirty="0" smtClean="0">
                <a:latin typeface="Century Gothic" panose="020B0502020202020204" pitchFamily="34" charset="0"/>
              </a:rPr>
              <a:t>will enhance </a:t>
            </a:r>
            <a:r>
              <a:rPr lang="en-US" sz="2400" dirty="0">
                <a:latin typeface="Century Gothic" panose="020B0502020202020204" pitchFamily="34" charset="0"/>
              </a:rPr>
              <a:t>the less-experienced person’s professional and personal growth.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64796" y="1062317"/>
            <a:ext cx="1702765" cy="20307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02219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8894" y="829235"/>
            <a:ext cx="7024744" cy="1143000"/>
          </a:xfrm>
        </p:spPr>
        <p:txBody>
          <a:bodyPr>
            <a:normAutofit/>
          </a:bodyPr>
          <a:lstStyle/>
          <a:p>
            <a:r>
              <a:rPr lang="en-US" sz="4000" dirty="0">
                <a:latin typeface="Century Gothic" panose="020B0502020202020204" pitchFamily="34" charset="0"/>
              </a:rPr>
              <a:t>Mentoring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5586" y="1860178"/>
            <a:ext cx="7338508" cy="4191000"/>
          </a:xfrm>
        </p:spPr>
        <p:txBody>
          <a:bodyPr>
            <a:normAutofit lnSpcReduction="10000"/>
          </a:bodyPr>
          <a:lstStyle/>
          <a:p>
            <a:pPr marL="68580" indent="0">
              <a:buNone/>
            </a:pPr>
            <a:r>
              <a:rPr lang="en-US" sz="2800" b="1" dirty="0">
                <a:latin typeface="Century Gothic" panose="020B0502020202020204" pitchFamily="34" charset="0"/>
              </a:rPr>
              <a:t>What does a mentor do?</a:t>
            </a:r>
            <a:r>
              <a:rPr lang="en-US" dirty="0">
                <a:latin typeface="Century Gothic" panose="020B0502020202020204" pitchFamily="34" charset="0"/>
              </a:rPr>
              <a:t/>
            </a:r>
            <a:br>
              <a:rPr lang="en-US" dirty="0">
                <a:latin typeface="Century Gothic" panose="020B0502020202020204" pitchFamily="34" charset="0"/>
              </a:rPr>
            </a:br>
            <a:endParaRPr lang="en-US" dirty="0" smtClean="0">
              <a:latin typeface="Century Gothic" panose="020B0502020202020204" pitchFamily="34" charset="0"/>
            </a:endParaRPr>
          </a:p>
          <a:p>
            <a:pPr marL="68580" indent="0">
              <a:buNone/>
            </a:pPr>
            <a:r>
              <a:rPr lang="en-US" sz="2000" dirty="0" smtClean="0">
                <a:latin typeface="Century Gothic" panose="020B0502020202020204" pitchFamily="34" charset="0"/>
              </a:rPr>
              <a:t>The </a:t>
            </a:r>
            <a:r>
              <a:rPr lang="en-US" sz="2000" dirty="0">
                <a:latin typeface="Century Gothic" panose="020B0502020202020204" pitchFamily="34" charset="0"/>
              </a:rPr>
              <a:t>following are among the mentor’s functions</a:t>
            </a:r>
            <a:r>
              <a:rPr lang="en-US" sz="2000" dirty="0" smtClean="0">
                <a:latin typeface="Century Gothic" panose="020B0502020202020204" pitchFamily="34" charset="0"/>
              </a:rPr>
              <a:t>: </a:t>
            </a:r>
          </a:p>
          <a:p>
            <a:pPr lvl="1"/>
            <a:r>
              <a:rPr lang="en-US" sz="2000" dirty="0" smtClean="0">
                <a:latin typeface="Century Gothic" panose="020B0502020202020204" pitchFamily="34" charset="0"/>
              </a:rPr>
              <a:t>Coaches </a:t>
            </a:r>
            <a:r>
              <a:rPr lang="en-US" sz="2000" dirty="0">
                <a:latin typeface="Century Gothic" panose="020B0502020202020204" pitchFamily="34" charset="0"/>
              </a:rPr>
              <a:t>the </a:t>
            </a:r>
            <a:r>
              <a:rPr lang="en-US" sz="2000" dirty="0" smtClean="0">
                <a:latin typeface="Century Gothic" panose="020B0502020202020204" pitchFamily="34" charset="0"/>
              </a:rPr>
              <a:t>mentee </a:t>
            </a:r>
            <a:r>
              <a:rPr lang="en-US" sz="2000" dirty="0">
                <a:latin typeface="Century Gothic" panose="020B0502020202020204" pitchFamily="34" charset="0"/>
              </a:rPr>
              <a:t>on a particular </a:t>
            </a:r>
            <a:r>
              <a:rPr lang="en-US" sz="2000" dirty="0" smtClean="0">
                <a:latin typeface="Century Gothic" panose="020B0502020202020204" pitchFamily="34" charset="0"/>
              </a:rPr>
              <a:t>skill</a:t>
            </a:r>
          </a:p>
          <a:p>
            <a:pPr lvl="1"/>
            <a:r>
              <a:rPr lang="en-US" sz="2000" dirty="0">
                <a:latin typeface="Century Gothic" panose="020B0502020202020204" pitchFamily="34" charset="0"/>
              </a:rPr>
              <a:t>Teaches the mentee about a specific </a:t>
            </a:r>
            <a:r>
              <a:rPr lang="en-US" sz="2000" dirty="0" smtClean="0">
                <a:latin typeface="Century Gothic" panose="020B0502020202020204" pitchFamily="34" charset="0"/>
              </a:rPr>
              <a:t>issue</a:t>
            </a:r>
            <a:endParaRPr lang="en-US" sz="2000" dirty="0">
              <a:latin typeface="Century Gothic" panose="020B0502020202020204" pitchFamily="34" charset="0"/>
            </a:endParaRPr>
          </a:p>
          <a:p>
            <a:pPr lvl="1"/>
            <a:r>
              <a:rPr lang="en-US" sz="2000" dirty="0">
                <a:latin typeface="Century Gothic" panose="020B0502020202020204" pitchFamily="34" charset="0"/>
              </a:rPr>
              <a:t>Facilitates the </a:t>
            </a:r>
            <a:r>
              <a:rPr lang="en-US" sz="2000" dirty="0" smtClean="0">
                <a:latin typeface="Century Gothic" panose="020B0502020202020204" pitchFamily="34" charset="0"/>
              </a:rPr>
              <a:t>mentee’s </a:t>
            </a:r>
            <a:r>
              <a:rPr lang="en-US" sz="2000" dirty="0">
                <a:latin typeface="Century Gothic" panose="020B0502020202020204" pitchFamily="34" charset="0"/>
              </a:rPr>
              <a:t>growth by sharing </a:t>
            </a:r>
            <a:r>
              <a:rPr lang="en-US" sz="2000" dirty="0" smtClean="0">
                <a:latin typeface="Century Gothic" panose="020B0502020202020204" pitchFamily="34" charset="0"/>
              </a:rPr>
              <a:t>ideas, resources </a:t>
            </a:r>
            <a:r>
              <a:rPr lang="en-US" sz="2000" dirty="0">
                <a:latin typeface="Century Gothic" panose="020B0502020202020204" pitchFamily="34" charset="0"/>
              </a:rPr>
              <a:t>and networks</a:t>
            </a:r>
          </a:p>
          <a:p>
            <a:pPr lvl="1"/>
            <a:r>
              <a:rPr lang="en-US" sz="2000" dirty="0">
                <a:latin typeface="Century Gothic" panose="020B0502020202020204" pitchFamily="34" charset="0"/>
              </a:rPr>
              <a:t>Challenges the </a:t>
            </a:r>
            <a:r>
              <a:rPr lang="en-US" sz="2000" dirty="0" smtClean="0">
                <a:latin typeface="Century Gothic" panose="020B0502020202020204" pitchFamily="34" charset="0"/>
              </a:rPr>
              <a:t>mentee </a:t>
            </a:r>
            <a:r>
              <a:rPr lang="en-US" sz="2000" dirty="0">
                <a:latin typeface="Century Gothic" panose="020B0502020202020204" pitchFamily="34" charset="0"/>
              </a:rPr>
              <a:t>to move beyond his or her comfort zone</a:t>
            </a:r>
          </a:p>
          <a:p>
            <a:pPr lvl="1"/>
            <a:r>
              <a:rPr lang="en-US" sz="2000" dirty="0">
                <a:latin typeface="Century Gothic" panose="020B0502020202020204" pitchFamily="34" charset="0"/>
              </a:rPr>
              <a:t>Creates a safe learning environment for taking risks</a:t>
            </a:r>
          </a:p>
          <a:p>
            <a:pPr lvl="1"/>
            <a:r>
              <a:rPr lang="en-US" sz="2000" dirty="0">
                <a:latin typeface="Century Gothic" panose="020B0502020202020204" pitchFamily="34" charset="0"/>
              </a:rPr>
              <a:t>Focuses on the </a:t>
            </a:r>
            <a:r>
              <a:rPr lang="en-US" sz="2000" dirty="0" smtClean="0">
                <a:latin typeface="Century Gothic" panose="020B0502020202020204" pitchFamily="34" charset="0"/>
              </a:rPr>
              <a:t>mentee’s </a:t>
            </a:r>
            <a:r>
              <a:rPr lang="en-US" sz="2000" dirty="0">
                <a:latin typeface="Century Gothic" panose="020B0502020202020204" pitchFamily="34" charset="0"/>
              </a:rPr>
              <a:t>total development</a:t>
            </a:r>
            <a:endParaRPr lang="en-US" sz="2000" dirty="0">
              <a:effectLst/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62731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2012" y="793376"/>
            <a:ext cx="7024744" cy="1143000"/>
          </a:xfrm>
        </p:spPr>
        <p:txBody>
          <a:bodyPr>
            <a:normAutofit/>
          </a:bodyPr>
          <a:lstStyle/>
          <a:p>
            <a:r>
              <a:rPr lang="en-US" sz="4000" dirty="0">
                <a:latin typeface="Century Gothic" panose="020B0502020202020204" pitchFamily="34" charset="0"/>
              </a:rPr>
              <a:t>Mentoring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1115" y="1524000"/>
            <a:ext cx="7262308" cy="4742329"/>
          </a:xfrm>
        </p:spPr>
        <p:txBody>
          <a:bodyPr>
            <a:normAutofit/>
          </a:bodyPr>
          <a:lstStyle/>
          <a:p>
            <a:pPr marL="68580" indent="0">
              <a:buNone/>
            </a:pPr>
            <a:r>
              <a:rPr lang="en-US" sz="2400" b="1" dirty="0">
                <a:latin typeface="Century Gothic" panose="020B0502020202020204" pitchFamily="34" charset="0"/>
              </a:rPr>
              <a:t>Are mentoring and coaching identical?</a:t>
            </a:r>
            <a:r>
              <a:rPr lang="en-US" dirty="0">
                <a:latin typeface="Century Gothic" panose="020B0502020202020204" pitchFamily="34" charset="0"/>
              </a:rPr>
              <a:t/>
            </a:r>
            <a:br>
              <a:rPr lang="en-US" dirty="0">
                <a:latin typeface="Century Gothic" panose="020B0502020202020204" pitchFamily="34" charset="0"/>
              </a:rPr>
            </a:br>
            <a:r>
              <a:rPr lang="en-US" dirty="0" smtClean="0">
                <a:latin typeface="Century Gothic" panose="020B0502020202020204" pitchFamily="34" charset="0"/>
              </a:rPr>
              <a:t/>
            </a:r>
            <a:br>
              <a:rPr lang="en-US" dirty="0" smtClean="0">
                <a:latin typeface="Century Gothic" panose="020B0502020202020204" pitchFamily="34" charset="0"/>
              </a:rPr>
            </a:br>
            <a:r>
              <a:rPr lang="en-US" sz="2200" dirty="0" smtClean="0">
                <a:latin typeface="Century Gothic" panose="020B0502020202020204" pitchFamily="34" charset="0"/>
              </a:rPr>
              <a:t>No</a:t>
            </a:r>
            <a:r>
              <a:rPr lang="en-US" sz="2200" dirty="0">
                <a:latin typeface="Century Gothic" panose="020B0502020202020204" pitchFamily="34" charset="0"/>
              </a:rPr>
              <a:t>. People often confuse mentoring and coaching. Though related, they are not the same. A mentor may coach, but a coach is not a mentor. Mentoring is “relational,” while coaching is “functional</a:t>
            </a:r>
            <a:r>
              <a:rPr lang="en-US" sz="2200" dirty="0" smtClean="0">
                <a:latin typeface="Century Gothic" panose="020B0502020202020204" pitchFamily="34" charset="0"/>
              </a:rPr>
              <a:t>.”</a:t>
            </a:r>
          </a:p>
          <a:p>
            <a:pPr marL="68580" indent="0">
              <a:buNone/>
            </a:pPr>
            <a:r>
              <a:rPr lang="en-US" sz="2200" dirty="0" smtClean="0">
                <a:latin typeface="Century Gothic" panose="020B0502020202020204" pitchFamily="34" charset="0"/>
              </a:rPr>
              <a:t>Mentoring is about being a role model and at the same time, a peer of the mentee. Mentors develop a personal relationship with mentees.</a:t>
            </a:r>
          </a:p>
          <a:p>
            <a:pPr marL="68580" indent="0">
              <a:buNone/>
            </a:pPr>
            <a:r>
              <a:rPr lang="en-US" sz="2200" dirty="0" smtClean="0">
                <a:latin typeface="Century Gothic" panose="020B0502020202020204" pitchFamily="34" charset="0"/>
              </a:rPr>
              <a:t>Coaching is about teaching specific skills and displays a power differential between the coach and the person being coached.</a:t>
            </a:r>
            <a:endParaRPr lang="en-US" sz="2200" dirty="0"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5825668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3729" y="1053353"/>
            <a:ext cx="7024744" cy="865094"/>
          </a:xfrm>
        </p:spPr>
        <p:txBody>
          <a:bodyPr>
            <a:normAutofit/>
          </a:bodyPr>
          <a:lstStyle/>
          <a:p>
            <a:r>
              <a:rPr lang="en-US" sz="4000" dirty="0">
                <a:latin typeface="Century Gothic" panose="020B0502020202020204" pitchFamily="34" charset="0"/>
              </a:rPr>
              <a:t>Mentoring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4222" y="2142565"/>
            <a:ext cx="7262308" cy="4294093"/>
          </a:xfrm>
        </p:spPr>
        <p:txBody>
          <a:bodyPr>
            <a:normAutofit/>
          </a:bodyPr>
          <a:lstStyle/>
          <a:p>
            <a:pPr marL="68580" indent="0">
              <a:buNone/>
            </a:pPr>
            <a:r>
              <a:rPr lang="en-US" sz="2400" dirty="0" smtClean="0">
                <a:latin typeface="Century Gothic" panose="020B0502020202020204" pitchFamily="34" charset="0"/>
              </a:rPr>
              <a:t>It is not always the roll of a peer supporter to function as a mentor. Receiving mentorship is a choice made by the person receiving support.</a:t>
            </a:r>
            <a:br>
              <a:rPr lang="en-US" sz="2400" dirty="0" smtClean="0">
                <a:latin typeface="Century Gothic" panose="020B0502020202020204" pitchFamily="34" charset="0"/>
              </a:rPr>
            </a:br>
            <a:r>
              <a:rPr lang="en-US" sz="2400" dirty="0" smtClean="0">
                <a:latin typeface="Century Gothic" panose="020B0502020202020204" pitchFamily="34" charset="0"/>
              </a:rPr>
              <a:t/>
            </a:r>
            <a:br>
              <a:rPr lang="en-US" sz="2400" dirty="0" smtClean="0">
                <a:latin typeface="Century Gothic" panose="020B0502020202020204" pitchFamily="34" charset="0"/>
              </a:rPr>
            </a:br>
            <a:r>
              <a:rPr lang="en-US" sz="2400" dirty="0" smtClean="0">
                <a:latin typeface="Century Gothic" panose="020B0502020202020204" pitchFamily="34" charset="0"/>
              </a:rPr>
              <a:t>Mentoring </a:t>
            </a:r>
            <a:r>
              <a:rPr lang="en-US" sz="2400" dirty="0">
                <a:latin typeface="Century Gothic" panose="020B0502020202020204" pitchFamily="34" charset="0"/>
              </a:rPr>
              <a:t>is </a:t>
            </a:r>
            <a:r>
              <a:rPr lang="en-US" sz="2400" dirty="0" smtClean="0">
                <a:latin typeface="Century Gothic" panose="020B0502020202020204" pitchFamily="34" charset="0"/>
              </a:rPr>
              <a:t>a </a:t>
            </a:r>
            <a:r>
              <a:rPr lang="en-US" sz="2400" dirty="0">
                <a:latin typeface="Century Gothic" panose="020B0502020202020204" pitchFamily="34" charset="0"/>
              </a:rPr>
              <a:t>complex relationship and focuses on both </a:t>
            </a:r>
            <a:r>
              <a:rPr lang="en-US" sz="2400" dirty="0" smtClean="0">
                <a:latin typeface="Century Gothic" panose="020B0502020202020204" pitchFamily="34" charset="0"/>
              </a:rPr>
              <a:t>short </a:t>
            </a:r>
            <a:r>
              <a:rPr lang="en-US" sz="2400" dirty="0">
                <a:latin typeface="Century Gothic" panose="020B0502020202020204" pitchFamily="34" charset="0"/>
              </a:rPr>
              <a:t>and long-term </a:t>
            </a:r>
            <a:r>
              <a:rPr lang="en-US" sz="2400" dirty="0" smtClean="0">
                <a:latin typeface="Century Gothic" panose="020B0502020202020204" pitchFamily="34" charset="0"/>
              </a:rPr>
              <a:t>development </a:t>
            </a:r>
            <a:r>
              <a:rPr lang="en-US" sz="2400" dirty="0">
                <a:latin typeface="Century Gothic" panose="020B0502020202020204" pitchFamily="34" charset="0"/>
              </a:rPr>
              <a:t>goals. </a:t>
            </a:r>
            <a:r>
              <a:rPr lang="en-US" sz="2400" dirty="0" smtClean="0">
                <a:latin typeface="Century Gothic" panose="020B0502020202020204" pitchFamily="34" charset="0"/>
              </a:rPr>
              <a:t>The mentor is both a peer and a guide. In peer support the mentor learns along with the mentee and both benefit on the road to recovery.</a:t>
            </a:r>
            <a:endParaRPr lang="en-US" sz="2400" dirty="0"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0754477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8894" y="838200"/>
            <a:ext cx="7024744" cy="793376"/>
          </a:xfrm>
        </p:spPr>
        <p:txBody>
          <a:bodyPr>
            <a:normAutofit/>
          </a:bodyPr>
          <a:lstStyle/>
          <a:p>
            <a:r>
              <a:rPr lang="en-US" sz="4000" dirty="0">
                <a:latin typeface="Century Gothic" panose="020B0502020202020204" pitchFamily="34" charset="0"/>
              </a:rPr>
              <a:t>Mentoring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38692" y="1712258"/>
            <a:ext cx="7338508" cy="4733365"/>
          </a:xfrm>
        </p:spPr>
        <p:txBody>
          <a:bodyPr>
            <a:noAutofit/>
          </a:bodyPr>
          <a:lstStyle/>
          <a:p>
            <a:pPr marL="68580" indent="0">
              <a:buNone/>
            </a:pPr>
            <a:r>
              <a:rPr lang="en-US" sz="2200" dirty="0" smtClean="0">
                <a:latin typeface="Century Gothic" panose="020B0502020202020204" pitchFamily="34" charset="0"/>
              </a:rPr>
              <a:t>Goals </a:t>
            </a:r>
            <a:r>
              <a:rPr lang="en-US" sz="2200" dirty="0">
                <a:latin typeface="Century Gothic" panose="020B0502020202020204" pitchFamily="34" charset="0"/>
              </a:rPr>
              <a:t>are </a:t>
            </a:r>
            <a:r>
              <a:rPr lang="en-US" sz="2200" dirty="0" smtClean="0">
                <a:latin typeface="Century Gothic" panose="020B0502020202020204" pitchFamily="34" charset="0"/>
              </a:rPr>
              <a:t>established by </a:t>
            </a:r>
            <a:r>
              <a:rPr lang="en-US" sz="2200" dirty="0">
                <a:latin typeface="Century Gothic" panose="020B0502020202020204" pitchFamily="34" charset="0"/>
              </a:rPr>
              <a:t>the </a:t>
            </a:r>
            <a:r>
              <a:rPr lang="en-US" sz="2200" dirty="0" smtClean="0">
                <a:latin typeface="Century Gothic" panose="020B0502020202020204" pitchFamily="34" charset="0"/>
              </a:rPr>
              <a:t>mentee </a:t>
            </a:r>
            <a:r>
              <a:rPr lang="en-US" sz="2200" dirty="0">
                <a:latin typeface="Century Gothic" panose="020B0502020202020204" pitchFamily="34" charset="0"/>
              </a:rPr>
              <a:t>and the </a:t>
            </a:r>
            <a:r>
              <a:rPr lang="en-US" sz="2200" dirty="0" smtClean="0">
                <a:latin typeface="Century Gothic" panose="020B0502020202020204" pitchFamily="34" charset="0"/>
              </a:rPr>
              <a:t>mentor working together.</a:t>
            </a:r>
            <a:endParaRPr lang="en-US" sz="2200" dirty="0">
              <a:latin typeface="Century Gothic" panose="020B0502020202020204" pitchFamily="34" charset="0"/>
            </a:endParaRPr>
          </a:p>
          <a:p>
            <a:pPr lvl="1">
              <a:buFont typeface="Arial"/>
              <a:buChar char="•"/>
            </a:pPr>
            <a:r>
              <a:rPr lang="en-US" sz="2200" dirty="0" smtClean="0">
                <a:latin typeface="Century Gothic" panose="020B0502020202020204" pitchFamily="34" charset="0"/>
              </a:rPr>
              <a:t>Mentoring is not imposed on the individual it is by mutual agreement.</a:t>
            </a:r>
          </a:p>
          <a:p>
            <a:pPr lvl="1">
              <a:buFont typeface="Arial"/>
              <a:buChar char="•"/>
            </a:pPr>
            <a:r>
              <a:rPr lang="en-US" sz="2200" dirty="0" smtClean="0">
                <a:latin typeface="Century Gothic" panose="020B0502020202020204" pitchFamily="34" charset="0"/>
              </a:rPr>
              <a:t>Mentors </a:t>
            </a:r>
            <a:r>
              <a:rPr lang="en-US" sz="2200" dirty="0">
                <a:latin typeface="Century Gothic" panose="020B0502020202020204" pitchFamily="34" charset="0"/>
              </a:rPr>
              <a:t>and </a:t>
            </a:r>
            <a:r>
              <a:rPr lang="en-US" sz="2200" dirty="0" smtClean="0">
                <a:latin typeface="Century Gothic" panose="020B0502020202020204" pitchFamily="34" charset="0"/>
              </a:rPr>
              <a:t>mentees </a:t>
            </a:r>
            <a:r>
              <a:rPr lang="en-US" sz="2200" dirty="0">
                <a:latin typeface="Century Gothic" panose="020B0502020202020204" pitchFamily="34" charset="0"/>
              </a:rPr>
              <a:t>are paired based on </a:t>
            </a:r>
            <a:r>
              <a:rPr lang="en-US" sz="2200" dirty="0" smtClean="0">
                <a:latin typeface="Century Gothic" panose="020B0502020202020204" pitchFamily="34" charset="0"/>
              </a:rPr>
              <a:t>compatibility</a:t>
            </a:r>
            <a:endParaRPr lang="en-US" sz="2200" dirty="0">
              <a:latin typeface="Century Gothic" panose="020B0502020202020204" pitchFamily="34" charset="0"/>
            </a:endParaRPr>
          </a:p>
          <a:p>
            <a:pPr marL="365760" lvl="1" indent="0">
              <a:buNone/>
            </a:pPr>
            <a:r>
              <a:rPr lang="en-US" sz="2200" dirty="0">
                <a:latin typeface="Century Gothic" panose="020B0502020202020204" pitchFamily="34" charset="0"/>
              </a:rPr>
              <a:t>"Compatibility" occurs when individuals work together in harmony to achieve a common purpose. In formal mentoring, that means a more-seasoned person leading someone less experienced </a:t>
            </a:r>
            <a:r>
              <a:rPr lang="en-US" sz="2200" dirty="0" smtClean="0">
                <a:latin typeface="Century Gothic" panose="020B0502020202020204" pitchFamily="34" charset="0"/>
              </a:rPr>
              <a:t>in a manner designed to facilitate </a:t>
            </a:r>
            <a:r>
              <a:rPr lang="en-US" sz="2200" dirty="0">
                <a:latin typeface="Century Gothic" panose="020B0502020202020204" pitchFamily="34" charset="0"/>
              </a:rPr>
              <a:t>learning</a:t>
            </a:r>
            <a:r>
              <a:rPr lang="en-US" sz="2000" dirty="0">
                <a:latin typeface="Century Gothic" panose="020B0502020202020204" pitchFamily="34" charset="0"/>
              </a:rPr>
              <a:t>.</a:t>
            </a:r>
            <a:endParaRPr lang="en-US" sz="2000" dirty="0">
              <a:effectLst/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1064571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8690" y="856129"/>
            <a:ext cx="7024744" cy="1332464"/>
          </a:xfrm>
        </p:spPr>
        <p:txBody>
          <a:bodyPr>
            <a:normAutofit/>
          </a:bodyPr>
          <a:lstStyle/>
          <a:p>
            <a:r>
              <a:rPr lang="en-US" sz="4000" dirty="0" smtClean="0">
                <a:latin typeface="Century Gothic" panose="020B0502020202020204" pitchFamily="34" charset="0"/>
              </a:rPr>
              <a:t>Mentoring Skills and Strategies</a:t>
            </a:r>
            <a:endParaRPr lang="en-US" sz="4000" dirty="0">
              <a:latin typeface="Century Gothic" panose="020B0502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39588" y="2357719"/>
            <a:ext cx="7186108" cy="3508977"/>
          </a:xfrm>
        </p:spPr>
        <p:txBody>
          <a:bodyPr>
            <a:noAutofit/>
          </a:bodyPr>
          <a:lstStyle/>
          <a:p>
            <a:pPr marL="68580" indent="0">
              <a:buNone/>
            </a:pPr>
            <a:r>
              <a:rPr lang="en-US" sz="2400" b="1" dirty="0">
                <a:latin typeface="Century Gothic" panose="020B0502020202020204" pitchFamily="34" charset="0"/>
              </a:rPr>
              <a:t>Be a good </a:t>
            </a:r>
            <a:r>
              <a:rPr lang="en-US" sz="2400" b="1" dirty="0" smtClean="0">
                <a:latin typeface="Century Gothic" panose="020B0502020202020204" pitchFamily="34" charset="0"/>
              </a:rPr>
              <a:t>example</a:t>
            </a:r>
            <a:r>
              <a:rPr lang="en-US" sz="2200" b="1" dirty="0" smtClean="0">
                <a:latin typeface="Century Gothic" panose="020B0502020202020204" pitchFamily="34" charset="0"/>
              </a:rPr>
              <a:t/>
            </a:r>
            <a:br>
              <a:rPr lang="en-US" sz="2200" b="1" dirty="0" smtClean="0">
                <a:latin typeface="Century Gothic" panose="020B0502020202020204" pitchFamily="34" charset="0"/>
              </a:rPr>
            </a:br>
            <a:endParaRPr lang="en-US" sz="2200" b="1" dirty="0" smtClean="0">
              <a:latin typeface="Century Gothic" panose="020B0502020202020204" pitchFamily="34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n-US" sz="2200" dirty="0" smtClean="0">
                <a:latin typeface="Century Gothic" panose="020B0502020202020204" pitchFamily="34" charset="0"/>
              </a:rPr>
              <a:t>One </a:t>
            </a:r>
            <a:r>
              <a:rPr lang="en-US" sz="2200" dirty="0">
                <a:latin typeface="Century Gothic" panose="020B0502020202020204" pitchFamily="34" charset="0"/>
              </a:rPr>
              <a:t>of the best attributes of a mentor is leading by example.  </a:t>
            </a:r>
            <a:endParaRPr lang="en-US" sz="2200" dirty="0" smtClean="0">
              <a:latin typeface="Century Gothic" panose="020B0502020202020204" pitchFamily="34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n-US" sz="2200" dirty="0" smtClean="0">
                <a:latin typeface="Century Gothic" panose="020B0502020202020204" pitchFamily="34" charset="0"/>
              </a:rPr>
              <a:t>After </a:t>
            </a:r>
            <a:r>
              <a:rPr lang="en-US" sz="2200" dirty="0">
                <a:latin typeface="Century Gothic" panose="020B0502020202020204" pitchFamily="34" charset="0"/>
              </a:rPr>
              <a:t>agreeing to take on a mentee, it is the responsibility of a mentor to </a:t>
            </a:r>
            <a:r>
              <a:rPr lang="en-US" sz="2200" dirty="0" smtClean="0">
                <a:latin typeface="Century Gothic" panose="020B0502020202020204" pitchFamily="34" charset="0"/>
              </a:rPr>
              <a:t>provide the benefits of their experience.</a:t>
            </a:r>
            <a:r>
              <a:rPr lang="en-US" sz="2200" dirty="0">
                <a:latin typeface="Century Gothic" panose="020B0502020202020204" pitchFamily="34" charset="0"/>
              </a:rPr>
              <a:t>  </a:t>
            </a:r>
            <a:endParaRPr lang="en-US" sz="2200" dirty="0" smtClean="0">
              <a:latin typeface="Century Gothic" panose="020B0502020202020204" pitchFamily="34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n-US" sz="2200" dirty="0" smtClean="0">
                <a:latin typeface="Century Gothic" panose="020B0502020202020204" pitchFamily="34" charset="0"/>
              </a:rPr>
              <a:t>Monitor </a:t>
            </a:r>
            <a:r>
              <a:rPr lang="en-US" sz="2200" dirty="0">
                <a:latin typeface="Century Gothic" panose="020B0502020202020204" pitchFamily="34" charset="0"/>
              </a:rPr>
              <a:t>negativity, engage in </a:t>
            </a:r>
            <a:r>
              <a:rPr lang="en-US" sz="2200" dirty="0" smtClean="0">
                <a:latin typeface="Century Gothic" panose="020B0502020202020204" pitchFamily="34" charset="0"/>
              </a:rPr>
              <a:t>positive activities</a:t>
            </a:r>
            <a:r>
              <a:rPr lang="en-US" sz="2200" dirty="0">
                <a:latin typeface="Century Gothic" panose="020B0502020202020204" pitchFamily="34" charset="0"/>
              </a:rPr>
              <a:t>, and illustrate ways to strategically navigate the </a:t>
            </a:r>
            <a:r>
              <a:rPr lang="en-US" sz="2200" dirty="0" smtClean="0">
                <a:latin typeface="Century Gothic" panose="020B0502020202020204" pitchFamily="34" charset="0"/>
              </a:rPr>
              <a:t>road to recovery.</a:t>
            </a:r>
            <a:endParaRPr lang="en-US" sz="2200" dirty="0"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4582505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97860" y="685800"/>
            <a:ext cx="6840070" cy="1484864"/>
          </a:xfrm>
        </p:spPr>
        <p:txBody>
          <a:bodyPr>
            <a:normAutofit/>
          </a:bodyPr>
          <a:lstStyle/>
          <a:p>
            <a:r>
              <a:rPr lang="en-US" sz="4000" dirty="0">
                <a:latin typeface="Century Gothic" panose="020B0502020202020204" pitchFamily="34" charset="0"/>
              </a:rPr>
              <a:t>Mentoring Skills and Strategies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19375" y="2162288"/>
            <a:ext cx="7262308" cy="4615030"/>
          </a:xfrm>
        </p:spPr>
        <p:txBody>
          <a:bodyPr>
            <a:noAutofit/>
          </a:bodyPr>
          <a:lstStyle/>
          <a:p>
            <a:pPr marL="68580" indent="0">
              <a:buNone/>
            </a:pPr>
            <a:r>
              <a:rPr lang="en-US" sz="2200" b="1" dirty="0">
                <a:latin typeface="Century Gothic" panose="020B0502020202020204" pitchFamily="34" charset="0"/>
              </a:rPr>
              <a:t>Offer problem solving </a:t>
            </a:r>
            <a:r>
              <a:rPr lang="en-US" sz="2200" b="1" dirty="0" smtClean="0">
                <a:latin typeface="Century Gothic" panose="020B0502020202020204" pitchFamily="34" charset="0"/>
              </a:rPr>
              <a:t>strategies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000" dirty="0" smtClean="0">
                <a:latin typeface="Century Gothic" panose="020B0502020202020204" pitchFamily="34" charset="0"/>
              </a:rPr>
              <a:t>Everyone faces challenges and the road to recovery is fraught with potential problems.</a:t>
            </a:r>
            <a:r>
              <a:rPr lang="en-US" sz="2000" dirty="0">
                <a:latin typeface="Century Gothic" panose="020B0502020202020204" pitchFamily="34" charset="0"/>
              </a:rPr>
              <a:t>  </a:t>
            </a:r>
            <a:endParaRPr lang="en-US" sz="2000" dirty="0" smtClean="0">
              <a:latin typeface="Century Gothic" panose="020B0502020202020204" pitchFamily="34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n-US" sz="2000" dirty="0" smtClean="0">
                <a:latin typeface="Century Gothic" panose="020B0502020202020204" pitchFamily="34" charset="0"/>
              </a:rPr>
              <a:t>The </a:t>
            </a:r>
            <a:r>
              <a:rPr lang="en-US" sz="2000" dirty="0">
                <a:latin typeface="Century Gothic" panose="020B0502020202020204" pitchFamily="34" charset="0"/>
              </a:rPr>
              <a:t>measure of an effective mentor is to help a mentee address problems strategically and effectively.  </a:t>
            </a:r>
            <a:endParaRPr lang="en-US" sz="2000" dirty="0" smtClean="0">
              <a:latin typeface="Century Gothic" panose="020B0502020202020204" pitchFamily="34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n-US" sz="2000" dirty="0" smtClean="0">
                <a:latin typeface="Century Gothic" panose="020B0502020202020204" pitchFamily="34" charset="0"/>
              </a:rPr>
              <a:t>Experience in navigating the system of care may </a:t>
            </a:r>
            <a:r>
              <a:rPr lang="en-US" sz="2000" dirty="0">
                <a:latin typeface="Century Gothic" panose="020B0502020202020204" pitchFamily="34" charset="0"/>
              </a:rPr>
              <a:t>position the mentor to offer specific tools or techniques to resolve a conflict, or connections </a:t>
            </a:r>
            <a:r>
              <a:rPr lang="en-US" sz="2000" dirty="0" smtClean="0">
                <a:latin typeface="Century Gothic" panose="020B0502020202020204" pitchFamily="34" charset="0"/>
              </a:rPr>
              <a:t>that lead to solutions.</a:t>
            </a:r>
            <a:r>
              <a:rPr lang="en-US" sz="2000" dirty="0">
                <a:latin typeface="Century Gothic" panose="020B0502020202020204" pitchFamily="34" charset="0"/>
              </a:rPr>
              <a:t>  </a:t>
            </a:r>
            <a:endParaRPr lang="en-US" sz="2000" dirty="0" smtClean="0">
              <a:latin typeface="Century Gothic" panose="020B0502020202020204" pitchFamily="34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n-US" sz="2000" dirty="0" smtClean="0">
                <a:latin typeface="Century Gothic" panose="020B0502020202020204" pitchFamily="34" charset="0"/>
              </a:rPr>
              <a:t>Mentors </a:t>
            </a:r>
            <a:r>
              <a:rPr lang="en-US" sz="2000" dirty="0">
                <a:latin typeface="Century Gothic" panose="020B0502020202020204" pitchFamily="34" charset="0"/>
              </a:rPr>
              <a:t>should be ready to offer strategies they have used to solve similar problems</a:t>
            </a:r>
          </a:p>
        </p:txBody>
      </p:sp>
    </p:spTree>
    <p:extLst>
      <p:ext uri="{BB962C8B-B14F-4D97-AF65-F5344CB8AC3E}">
        <p14:creationId xmlns:p14="http://schemas.microsoft.com/office/powerpoint/2010/main" val="49553666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6619" y="676835"/>
            <a:ext cx="7024744" cy="1484864"/>
          </a:xfrm>
        </p:spPr>
        <p:txBody>
          <a:bodyPr>
            <a:normAutofit/>
          </a:bodyPr>
          <a:lstStyle/>
          <a:p>
            <a:r>
              <a:rPr lang="en-US" sz="4000" dirty="0">
                <a:latin typeface="Century Gothic" panose="020B0502020202020204" pitchFamily="34" charset="0"/>
              </a:rPr>
              <a:t>Mentoring Skills and Strategies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3869" y="2126429"/>
            <a:ext cx="7262308" cy="3924748"/>
          </a:xfrm>
        </p:spPr>
        <p:txBody>
          <a:bodyPr>
            <a:noAutofit/>
          </a:bodyPr>
          <a:lstStyle/>
          <a:p>
            <a:pPr marL="68580" indent="0">
              <a:buNone/>
            </a:pPr>
            <a:r>
              <a:rPr lang="en-US" sz="2400" b="1" dirty="0">
                <a:latin typeface="Century Gothic" panose="020B0502020202020204" pitchFamily="34" charset="0"/>
              </a:rPr>
              <a:t>Encourage </a:t>
            </a:r>
            <a:r>
              <a:rPr lang="en-US" sz="2400" b="1" dirty="0" smtClean="0">
                <a:latin typeface="Century Gothic" panose="020B0502020202020204" pitchFamily="34" charset="0"/>
              </a:rPr>
              <a:t>excellence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400" dirty="0" smtClean="0">
                <a:latin typeface="Century Gothic" panose="020B0502020202020204" pitchFamily="34" charset="0"/>
              </a:rPr>
              <a:t>Many </a:t>
            </a:r>
            <a:r>
              <a:rPr lang="en-US" sz="2400" dirty="0">
                <a:latin typeface="Century Gothic" panose="020B0502020202020204" pitchFamily="34" charset="0"/>
              </a:rPr>
              <a:t>studies have indicated the importance of </a:t>
            </a:r>
            <a:r>
              <a:rPr lang="en-US" sz="2400" dirty="0" smtClean="0">
                <a:latin typeface="Century Gothic" panose="020B0502020202020204" pitchFamily="34" charset="0"/>
              </a:rPr>
              <a:t>expanding our expectations of ourselves, </a:t>
            </a:r>
            <a:r>
              <a:rPr lang="en-US" sz="2400" dirty="0">
                <a:latin typeface="Century Gothic" panose="020B0502020202020204" pitchFamily="34" charset="0"/>
              </a:rPr>
              <a:t>and mentors are in the perfect position to </a:t>
            </a:r>
            <a:r>
              <a:rPr lang="en-US" sz="2400" dirty="0" smtClean="0">
                <a:latin typeface="Century Gothic" panose="020B0502020202020204" pitchFamily="34" charset="0"/>
              </a:rPr>
              <a:t>encourage </a:t>
            </a:r>
            <a:r>
              <a:rPr lang="en-US" sz="2400" dirty="0">
                <a:latin typeface="Century Gothic" panose="020B0502020202020204" pitchFamily="34" charset="0"/>
              </a:rPr>
              <a:t>their mentees to rise to the occasion. </a:t>
            </a:r>
            <a:endParaRPr lang="en-US" sz="2400" dirty="0" smtClean="0">
              <a:latin typeface="Century Gothic" panose="020B0502020202020204" pitchFamily="34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n-US" sz="2400" dirty="0" smtClean="0">
                <a:latin typeface="Century Gothic" panose="020B0502020202020204" pitchFamily="34" charset="0"/>
              </a:rPr>
              <a:t>When people meet or exceed their expectations and achieve goals they are encouraged to set new goals that lead to a better life.</a:t>
            </a:r>
            <a:endParaRPr lang="en-US" sz="2400" dirty="0"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0195391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4220" y="712694"/>
            <a:ext cx="7024744" cy="1484864"/>
          </a:xfrm>
        </p:spPr>
        <p:txBody>
          <a:bodyPr>
            <a:normAutofit/>
          </a:bodyPr>
          <a:lstStyle/>
          <a:p>
            <a:r>
              <a:rPr lang="en-US" sz="4000" dirty="0">
                <a:latin typeface="Century Gothic" panose="020B0502020202020204" pitchFamily="34" charset="0"/>
              </a:rPr>
              <a:t>Mentoring Skills and Strategies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4222" y="2234005"/>
            <a:ext cx="7262308" cy="3924748"/>
          </a:xfrm>
        </p:spPr>
        <p:txBody>
          <a:bodyPr>
            <a:noAutofit/>
          </a:bodyPr>
          <a:lstStyle/>
          <a:p>
            <a:pPr marL="68580" indent="0">
              <a:buNone/>
            </a:pPr>
            <a:r>
              <a:rPr lang="en-US" sz="2200" b="1" dirty="0">
                <a:latin typeface="Century Gothic" panose="020B0502020202020204" pitchFamily="34" charset="0"/>
              </a:rPr>
              <a:t>Offer challenging </a:t>
            </a:r>
            <a:r>
              <a:rPr lang="en-US" sz="2200" b="1" dirty="0" smtClean="0">
                <a:latin typeface="Century Gothic" panose="020B0502020202020204" pitchFamily="34" charset="0"/>
              </a:rPr>
              <a:t>opportunities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200" dirty="0" smtClean="0">
                <a:latin typeface="Century Gothic" panose="020B0502020202020204" pitchFamily="34" charset="0"/>
              </a:rPr>
              <a:t>Encourage individuals to investigate the possibilities available to them.</a:t>
            </a:r>
            <a:r>
              <a:rPr lang="en-US" sz="2200" dirty="0">
                <a:latin typeface="Century Gothic" panose="020B0502020202020204" pitchFamily="34" charset="0"/>
              </a:rPr>
              <a:t>  </a:t>
            </a:r>
            <a:endParaRPr lang="en-US" sz="2200" dirty="0" smtClean="0">
              <a:latin typeface="Century Gothic" panose="020B0502020202020204" pitchFamily="34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n-US" sz="2200" dirty="0" smtClean="0">
                <a:latin typeface="Century Gothic" panose="020B0502020202020204" pitchFamily="34" charset="0"/>
              </a:rPr>
              <a:t>Help </a:t>
            </a:r>
            <a:r>
              <a:rPr lang="en-US" sz="2200" dirty="0">
                <a:latin typeface="Century Gothic" panose="020B0502020202020204" pitchFamily="34" charset="0"/>
              </a:rPr>
              <a:t>mentees to get out of their comfort zone and engage in new activities, have them choose what </a:t>
            </a:r>
            <a:r>
              <a:rPr lang="en-US" sz="2200" dirty="0" smtClean="0">
                <a:latin typeface="Century Gothic" panose="020B0502020202020204" pitchFamily="34" charset="0"/>
              </a:rPr>
              <a:t>they want to do.</a:t>
            </a:r>
            <a:r>
              <a:rPr lang="en-US" sz="2200" dirty="0">
                <a:latin typeface="Century Gothic" panose="020B0502020202020204" pitchFamily="34" charset="0"/>
              </a:rPr>
              <a:t>  </a:t>
            </a:r>
            <a:endParaRPr lang="en-US" sz="2200" dirty="0" smtClean="0">
              <a:latin typeface="Century Gothic" panose="020B0502020202020204" pitchFamily="34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n-US" sz="2200" dirty="0" smtClean="0">
                <a:latin typeface="Century Gothic" panose="020B0502020202020204" pitchFamily="34" charset="0"/>
              </a:rPr>
              <a:t>With </a:t>
            </a:r>
            <a:r>
              <a:rPr lang="en-US" sz="2200" dirty="0">
                <a:latin typeface="Century Gothic" panose="020B0502020202020204" pitchFamily="34" charset="0"/>
              </a:rPr>
              <a:t>support and encouragement mentors may be able to get their </a:t>
            </a:r>
            <a:r>
              <a:rPr lang="en-US" sz="2200" dirty="0" smtClean="0">
                <a:latin typeface="Century Gothic" panose="020B0502020202020204" pitchFamily="34" charset="0"/>
              </a:rPr>
              <a:t>mentees </a:t>
            </a:r>
            <a:r>
              <a:rPr lang="en-US" sz="2200" dirty="0">
                <a:latin typeface="Century Gothic" panose="020B0502020202020204" pitchFamily="34" charset="0"/>
              </a:rPr>
              <a:t>to accomplish things they did not even realize they were capable of, and that is one measure of an accomplished mentor.</a:t>
            </a:r>
          </a:p>
        </p:txBody>
      </p:sp>
    </p:spTree>
    <p:extLst>
      <p:ext uri="{BB962C8B-B14F-4D97-AF65-F5344CB8AC3E}">
        <p14:creationId xmlns:p14="http://schemas.microsoft.com/office/powerpoint/2010/main" val="57557960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3867" y="658906"/>
            <a:ext cx="7024744" cy="1484864"/>
          </a:xfrm>
        </p:spPr>
        <p:txBody>
          <a:bodyPr>
            <a:normAutofit/>
          </a:bodyPr>
          <a:lstStyle/>
          <a:p>
            <a:r>
              <a:rPr lang="en-US" sz="4000" dirty="0">
                <a:latin typeface="Century Gothic" panose="020B0502020202020204" pitchFamily="34" charset="0"/>
              </a:rPr>
              <a:t>Mentoring Skills and Strategies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2150" y="2198146"/>
            <a:ext cx="7338508" cy="4077148"/>
          </a:xfrm>
        </p:spPr>
        <p:txBody>
          <a:bodyPr>
            <a:noAutofit/>
          </a:bodyPr>
          <a:lstStyle/>
          <a:p>
            <a:pPr marL="68580" indent="0">
              <a:buNone/>
            </a:pPr>
            <a:r>
              <a:rPr lang="en-US" sz="2000" b="1" dirty="0">
                <a:latin typeface="Century Gothic" panose="020B0502020202020204" pitchFamily="34" charset="0"/>
              </a:rPr>
              <a:t>Listen and </a:t>
            </a:r>
            <a:r>
              <a:rPr lang="en-US" sz="2000" b="1" dirty="0" smtClean="0">
                <a:latin typeface="Century Gothic" panose="020B0502020202020204" pitchFamily="34" charset="0"/>
              </a:rPr>
              <a:t>support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1900" dirty="0" smtClean="0">
                <a:latin typeface="Century Gothic" panose="020B0502020202020204" pitchFamily="34" charset="0"/>
              </a:rPr>
              <a:t>There </a:t>
            </a:r>
            <a:r>
              <a:rPr lang="en-US" sz="1900" dirty="0">
                <a:latin typeface="Century Gothic" panose="020B0502020202020204" pitchFamily="34" charset="0"/>
              </a:rPr>
              <a:t>is no substitute for </a:t>
            </a:r>
            <a:r>
              <a:rPr lang="en-US" sz="1900" dirty="0" smtClean="0">
                <a:latin typeface="Century Gothic" panose="020B0502020202020204" pitchFamily="34" charset="0"/>
              </a:rPr>
              <a:t>active and effective </a:t>
            </a:r>
            <a:r>
              <a:rPr lang="en-US" sz="1900" dirty="0">
                <a:latin typeface="Century Gothic" panose="020B0502020202020204" pitchFamily="34" charset="0"/>
              </a:rPr>
              <a:t>listening, and mentors need to be particularly astute listeners.  </a:t>
            </a:r>
            <a:endParaRPr lang="en-US" sz="1900" dirty="0" smtClean="0">
              <a:latin typeface="Century Gothic" panose="020B0502020202020204" pitchFamily="34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n-US" sz="1900" dirty="0" smtClean="0">
                <a:latin typeface="Century Gothic" panose="020B0502020202020204" pitchFamily="34" charset="0"/>
              </a:rPr>
              <a:t>It </a:t>
            </a:r>
            <a:r>
              <a:rPr lang="en-US" sz="1900" dirty="0">
                <a:latin typeface="Century Gothic" panose="020B0502020202020204" pitchFamily="34" charset="0"/>
              </a:rPr>
              <a:t>is important to </a:t>
            </a:r>
            <a:r>
              <a:rPr lang="en-US" sz="1900" dirty="0" smtClean="0">
                <a:latin typeface="Century Gothic" panose="020B0502020202020204" pitchFamily="34" charset="0"/>
              </a:rPr>
              <a:t>anticipate </a:t>
            </a:r>
            <a:r>
              <a:rPr lang="en-US" sz="1900" dirty="0">
                <a:latin typeface="Century Gothic" panose="020B0502020202020204" pitchFamily="34" charset="0"/>
              </a:rPr>
              <a:t>the stresses, doubts, and concerns mentees are struggling to cope with on a day to day basis.  </a:t>
            </a:r>
            <a:endParaRPr lang="en-US" sz="1900" dirty="0" smtClean="0">
              <a:latin typeface="Century Gothic" panose="020B0502020202020204" pitchFamily="34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n-US" sz="1900" dirty="0" smtClean="0">
                <a:latin typeface="Century Gothic" panose="020B0502020202020204" pitchFamily="34" charset="0"/>
              </a:rPr>
              <a:t>Rather </a:t>
            </a:r>
            <a:r>
              <a:rPr lang="en-US" sz="1900" dirty="0">
                <a:latin typeface="Century Gothic" panose="020B0502020202020204" pitchFamily="34" charset="0"/>
              </a:rPr>
              <a:t>than immediately interrupt with solutions, it is sometimes more effective to get all of the problems, issues and troubles out, and then help the mentee work through a process to come up with their own solutions.  </a:t>
            </a:r>
            <a:endParaRPr lang="en-US" sz="1900" dirty="0" smtClean="0">
              <a:latin typeface="Century Gothic" panose="020B0502020202020204" pitchFamily="34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n-US" sz="1900" dirty="0" smtClean="0">
                <a:latin typeface="Century Gothic" panose="020B0502020202020204" pitchFamily="34" charset="0"/>
              </a:rPr>
              <a:t>Patience</a:t>
            </a:r>
            <a:r>
              <a:rPr lang="en-US" sz="1900" dirty="0">
                <a:latin typeface="Century Gothic" panose="020B0502020202020204" pitchFamily="34" charset="0"/>
              </a:rPr>
              <a:t>, compassion and understanding are great skills for mentors to utilize.</a:t>
            </a:r>
          </a:p>
        </p:txBody>
      </p:sp>
    </p:spTree>
    <p:extLst>
      <p:ext uri="{BB962C8B-B14F-4D97-AF65-F5344CB8AC3E}">
        <p14:creationId xmlns:p14="http://schemas.microsoft.com/office/powerpoint/2010/main" val="122605847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 smtClean="0">
                <a:latin typeface="Century Gothic" panose="020B0502020202020204" pitchFamily="34" charset="0"/>
              </a:rPr>
              <a:t>Role Play, Mentoring</a:t>
            </a:r>
            <a:endParaRPr lang="en-US" sz="4000" dirty="0">
              <a:latin typeface="Century Gothic" panose="020B0502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599" y="2160590"/>
            <a:ext cx="7075252" cy="388077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dirty="0" smtClean="0">
                <a:latin typeface="Century Gothic" panose="020B0502020202020204" pitchFamily="34" charset="0"/>
              </a:rPr>
              <a:t>I am very frustrated because I am having trouble getting my doctor to listen to me about the side effects of my new medication. How could you use mentoring to help me achieve my goals. </a:t>
            </a:r>
          </a:p>
          <a:p>
            <a:pPr marL="0" indent="0">
              <a:buNone/>
            </a:pPr>
            <a:r>
              <a:rPr lang="en-US" sz="2400" dirty="0" smtClean="0">
                <a:latin typeface="Century Gothic" panose="020B0502020202020204" pitchFamily="34" charset="0"/>
              </a:rPr>
              <a:t>Let’s try a short role play that should assist me in talking to my doctor. Remember the tools used by a mentor.</a:t>
            </a:r>
            <a:endParaRPr lang="en-US" sz="2400" dirty="0"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1220580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 smtClean="0">
                <a:latin typeface="Century Gothic" panose="020B0502020202020204" pitchFamily="34" charset="0"/>
              </a:rPr>
              <a:t>Role Play 2, Mentoring</a:t>
            </a:r>
            <a:endParaRPr lang="en-US" sz="4000" dirty="0">
              <a:latin typeface="Century Gothic" panose="020B0502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99872" y="1576930"/>
            <a:ext cx="6347714" cy="388077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800" dirty="0" smtClean="0">
                <a:latin typeface="Century Gothic" panose="020B0502020202020204" pitchFamily="34" charset="0"/>
              </a:rPr>
              <a:t>I am thinking about trying to go back to work but I am afraid that I will fail at whatever I try to do.</a:t>
            </a:r>
          </a:p>
          <a:p>
            <a:pPr marL="0" indent="0">
              <a:buNone/>
            </a:pPr>
            <a:r>
              <a:rPr lang="en-US" sz="2800" dirty="0" smtClean="0">
                <a:latin typeface="Century Gothic" panose="020B0502020202020204" pitchFamily="34" charset="0"/>
              </a:rPr>
              <a:t>Let’s have a </a:t>
            </a:r>
            <a:br>
              <a:rPr lang="en-US" sz="2800" dirty="0" smtClean="0">
                <a:latin typeface="Century Gothic" panose="020B0502020202020204" pitchFamily="34" charset="0"/>
              </a:rPr>
            </a:br>
            <a:r>
              <a:rPr lang="en-US" sz="2800" dirty="0" smtClean="0">
                <a:latin typeface="Century Gothic" panose="020B0502020202020204" pitchFamily="34" charset="0"/>
              </a:rPr>
              <a:t>conversation </a:t>
            </a:r>
            <a:br>
              <a:rPr lang="en-US" sz="2800" dirty="0" smtClean="0">
                <a:latin typeface="Century Gothic" panose="020B0502020202020204" pitchFamily="34" charset="0"/>
              </a:rPr>
            </a:br>
            <a:r>
              <a:rPr lang="en-US" sz="2800" dirty="0" smtClean="0">
                <a:latin typeface="Century Gothic" panose="020B0502020202020204" pitchFamily="34" charset="0"/>
              </a:rPr>
              <a:t>that assists me</a:t>
            </a:r>
            <a:br>
              <a:rPr lang="en-US" sz="2800" dirty="0" smtClean="0">
                <a:latin typeface="Century Gothic" panose="020B0502020202020204" pitchFamily="34" charset="0"/>
              </a:rPr>
            </a:br>
            <a:r>
              <a:rPr lang="en-US" sz="2800" dirty="0" smtClean="0">
                <a:latin typeface="Century Gothic" panose="020B0502020202020204" pitchFamily="34" charset="0"/>
              </a:rPr>
              <a:t>in overcoming</a:t>
            </a:r>
            <a:br>
              <a:rPr lang="en-US" sz="2800" dirty="0" smtClean="0">
                <a:latin typeface="Century Gothic" panose="020B0502020202020204" pitchFamily="34" charset="0"/>
              </a:rPr>
            </a:br>
            <a:r>
              <a:rPr lang="en-US" sz="2800" dirty="0" smtClean="0">
                <a:latin typeface="Century Gothic" panose="020B0502020202020204" pitchFamily="34" charset="0"/>
              </a:rPr>
              <a:t>my fears.</a:t>
            </a:r>
            <a:endParaRPr lang="en-US" sz="2800" dirty="0">
              <a:latin typeface="Century Gothic" panose="020B0502020202020204" pitchFamily="34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82436" y="3083668"/>
            <a:ext cx="4211963" cy="27204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9576270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44388" y="1062318"/>
            <a:ext cx="7024744" cy="891988"/>
          </a:xfrm>
        </p:spPr>
        <p:txBody>
          <a:bodyPr>
            <a:normAutofit/>
          </a:bodyPr>
          <a:lstStyle/>
          <a:p>
            <a:r>
              <a:rPr lang="en-US" sz="4000" dirty="0" smtClean="0">
                <a:latin typeface="Century Gothic" panose="020B0502020202020204" pitchFamily="34" charset="0"/>
              </a:rPr>
              <a:t>Shared Learning </a:t>
            </a:r>
            <a:endParaRPr lang="en-US" sz="4000" dirty="0">
              <a:latin typeface="Century Gothic" panose="020B0502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43492" y="1938616"/>
            <a:ext cx="7414708" cy="4343400"/>
          </a:xfrm>
        </p:spPr>
        <p:txBody>
          <a:bodyPr/>
          <a:lstStyle/>
          <a:p>
            <a:pPr marL="68580" indent="0">
              <a:buNone/>
            </a:pPr>
            <a:r>
              <a:rPr lang="en-US" sz="2400" b="1" dirty="0" smtClean="0">
                <a:latin typeface="Century Gothic" panose="020B0502020202020204" pitchFamily="34" charset="0"/>
              </a:rPr>
              <a:t>What is shared learning?</a:t>
            </a:r>
          </a:p>
          <a:p>
            <a:pPr marL="68580" indent="0">
              <a:buNone/>
            </a:pPr>
            <a:endParaRPr lang="en-US" dirty="0" smtClean="0">
              <a:latin typeface="Century Gothic" panose="020B0502020202020204" pitchFamily="34" charset="0"/>
            </a:endParaRPr>
          </a:p>
          <a:p>
            <a:pPr marL="68580" indent="0">
              <a:buNone/>
            </a:pPr>
            <a:r>
              <a:rPr lang="en-US" sz="2000" dirty="0" smtClean="0">
                <a:latin typeface="Century Gothic" panose="020B0502020202020204" pitchFamily="34" charset="0"/>
              </a:rPr>
              <a:t>Shared learning is the process of</a:t>
            </a:r>
            <a:br>
              <a:rPr lang="en-US" sz="2000" dirty="0" smtClean="0">
                <a:latin typeface="Century Gothic" panose="020B0502020202020204" pitchFamily="34" charset="0"/>
              </a:rPr>
            </a:br>
            <a:r>
              <a:rPr lang="en-US" sz="2000" dirty="0" smtClean="0">
                <a:latin typeface="Century Gothic" panose="020B0502020202020204" pitchFamily="34" charset="0"/>
              </a:rPr>
              <a:t>working collectively to achieve a</a:t>
            </a:r>
            <a:br>
              <a:rPr lang="en-US" sz="2000" dirty="0" smtClean="0">
                <a:latin typeface="Century Gothic" panose="020B0502020202020204" pitchFamily="34" charset="0"/>
              </a:rPr>
            </a:br>
            <a:r>
              <a:rPr lang="en-US" sz="2000" dirty="0" smtClean="0">
                <a:latin typeface="Century Gothic" panose="020B0502020202020204" pitchFamily="34" charset="0"/>
              </a:rPr>
              <a:t>common objective in a group. The</a:t>
            </a:r>
            <a:br>
              <a:rPr lang="en-US" sz="2000" dirty="0" smtClean="0">
                <a:latin typeface="Century Gothic" panose="020B0502020202020204" pitchFamily="34" charset="0"/>
              </a:rPr>
            </a:br>
            <a:r>
              <a:rPr lang="en-US" sz="2000" dirty="0" smtClean="0">
                <a:latin typeface="Century Gothic" panose="020B0502020202020204" pitchFamily="34" charset="0"/>
              </a:rPr>
              <a:t>group tends to share knowledge </a:t>
            </a:r>
            <a:r>
              <a:rPr lang="en-US" sz="2000" dirty="0">
                <a:latin typeface="Century Gothic" panose="020B0502020202020204" pitchFamily="34" charset="0"/>
              </a:rPr>
              <a:t/>
            </a:r>
            <a:br>
              <a:rPr lang="en-US" sz="2000" dirty="0">
                <a:latin typeface="Century Gothic" panose="020B0502020202020204" pitchFamily="34" charset="0"/>
              </a:rPr>
            </a:br>
            <a:r>
              <a:rPr lang="en-US" sz="2000" dirty="0" smtClean="0">
                <a:latin typeface="Century Gothic" panose="020B0502020202020204" pitchFamily="34" charset="0"/>
              </a:rPr>
              <a:t>and complement each others skills. If there is no commitment and effort from the collective then working and learning together may fail.</a:t>
            </a:r>
          </a:p>
          <a:p>
            <a:pPr marL="68580" indent="0">
              <a:buNone/>
            </a:pPr>
            <a:r>
              <a:rPr lang="en-US" sz="2000" b="1" dirty="0" smtClean="0">
                <a:latin typeface="Century Gothic" panose="020B0502020202020204" pitchFamily="34" charset="0"/>
              </a:rPr>
              <a:t>Peer support is a shared learning experience.</a:t>
            </a:r>
            <a:endParaRPr lang="en-US" sz="2000" b="1" dirty="0">
              <a:latin typeface="Century Gothic" panose="020B0502020202020204" pitchFamily="34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66551" y="1810868"/>
            <a:ext cx="2370008" cy="22994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0503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39906" y="990600"/>
            <a:ext cx="7024744" cy="900953"/>
          </a:xfrm>
        </p:spPr>
        <p:txBody>
          <a:bodyPr>
            <a:normAutofit/>
          </a:bodyPr>
          <a:lstStyle/>
          <a:p>
            <a:r>
              <a:rPr lang="en-US" sz="4000" dirty="0" smtClean="0">
                <a:latin typeface="Century Gothic" panose="020B0502020202020204" pitchFamily="34" charset="0"/>
              </a:rPr>
              <a:t>Shared Learning</a:t>
            </a:r>
            <a:endParaRPr lang="en-US" sz="4000" dirty="0">
              <a:latin typeface="Century Gothic" panose="020B0502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43492" y="2057400"/>
            <a:ext cx="7338508" cy="4191000"/>
          </a:xfrm>
        </p:spPr>
        <p:txBody>
          <a:bodyPr>
            <a:normAutofit/>
          </a:bodyPr>
          <a:lstStyle/>
          <a:p>
            <a:pPr marL="68580" indent="0">
              <a:buNone/>
            </a:pPr>
            <a:r>
              <a:rPr lang="en-US" sz="2400" b="1" dirty="0" smtClean="0">
                <a:latin typeface="Century Gothic" panose="020B0502020202020204" pitchFamily="34" charset="0"/>
              </a:rPr>
              <a:t>The Helper Principle!</a:t>
            </a:r>
          </a:p>
          <a:p>
            <a:pPr marL="68580" indent="0">
              <a:buNone/>
            </a:pPr>
            <a:r>
              <a:rPr lang="en-US" sz="2400" dirty="0">
                <a:latin typeface="Century Gothic" panose="020B0502020202020204" pitchFamily="34" charset="0"/>
              </a:rPr>
              <a:t/>
            </a:r>
            <a:br>
              <a:rPr lang="en-US" sz="2400" dirty="0">
                <a:latin typeface="Century Gothic" panose="020B0502020202020204" pitchFamily="34" charset="0"/>
              </a:rPr>
            </a:br>
            <a:r>
              <a:rPr lang="en-US" sz="2400" dirty="0" smtClean="0">
                <a:latin typeface="Century Gothic" panose="020B0502020202020204" pitchFamily="34" charset="0"/>
              </a:rPr>
              <a:t>The helper principle is an age old therapeutic approach that holds that when a person who has experienced or is experiencing a major problem helps someone else with a similar problem the helper is helped as much as or more than the person receiving help. Both parties learn and grow from the experience. It is a guiding principle of peer support.</a:t>
            </a:r>
            <a:endParaRPr lang="en-US" sz="2400" dirty="0">
              <a:latin typeface="Century Gothic" panose="020B0502020202020204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99529" y="990600"/>
            <a:ext cx="2562113" cy="18443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697946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9247" y="945777"/>
            <a:ext cx="7024744" cy="865094"/>
          </a:xfrm>
        </p:spPr>
        <p:txBody>
          <a:bodyPr>
            <a:normAutofit/>
          </a:bodyPr>
          <a:lstStyle/>
          <a:p>
            <a:r>
              <a:rPr lang="en-US" sz="4000" dirty="0">
                <a:latin typeface="Century Gothic" panose="020B0502020202020204" pitchFamily="34" charset="0"/>
              </a:rPr>
              <a:t>Shared Learning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58010" y="2017059"/>
            <a:ext cx="7262308" cy="4267200"/>
          </a:xfrm>
        </p:spPr>
        <p:txBody>
          <a:bodyPr>
            <a:normAutofit/>
          </a:bodyPr>
          <a:lstStyle/>
          <a:p>
            <a:pPr marL="68580" indent="0">
              <a:buNone/>
            </a:pPr>
            <a:r>
              <a:rPr lang="en-US" sz="2400" dirty="0" smtClean="0">
                <a:latin typeface="Century Gothic" panose="020B0502020202020204" pitchFamily="34" charset="0"/>
              </a:rPr>
              <a:t>The main principles of shared learning are 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2400" dirty="0">
                <a:latin typeface="Century Gothic" panose="020B0502020202020204" pitchFamily="34" charset="0"/>
              </a:rPr>
              <a:t>C</a:t>
            </a:r>
            <a:r>
              <a:rPr lang="en-US" sz="2400" dirty="0" smtClean="0">
                <a:latin typeface="Century Gothic" panose="020B0502020202020204" pitchFamily="34" charset="0"/>
              </a:rPr>
              <a:t>reating the context and environment that empowers people to  action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2400" dirty="0" smtClean="0">
                <a:latin typeface="Century Gothic" panose="020B0502020202020204" pitchFamily="34" charset="0"/>
              </a:rPr>
              <a:t>Learning from experience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2400" dirty="0" smtClean="0">
                <a:latin typeface="Century Gothic" panose="020B0502020202020204" pitchFamily="34" charset="0"/>
              </a:rPr>
              <a:t>Learning what has and what has not worked well.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2400" dirty="0" smtClean="0">
                <a:latin typeface="Century Gothic" panose="020B0502020202020204" pitchFamily="34" charset="0"/>
              </a:rPr>
              <a:t>Acknowledging that individuals have the capability and capacity to effect change, and that by working collectively the group strengthens that capability.</a:t>
            </a:r>
            <a:endParaRPr lang="en-US" sz="2400" dirty="0"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1309049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8235" y="1053353"/>
            <a:ext cx="7024744" cy="811306"/>
          </a:xfrm>
        </p:spPr>
        <p:txBody>
          <a:bodyPr>
            <a:normAutofit/>
          </a:bodyPr>
          <a:lstStyle/>
          <a:p>
            <a:r>
              <a:rPr lang="en-US" sz="4000" dirty="0">
                <a:latin typeface="Century Gothic" panose="020B0502020202020204" pitchFamily="34" charset="0"/>
              </a:rPr>
              <a:t>Shared Learning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66974" y="1990164"/>
            <a:ext cx="7284720" cy="3851429"/>
          </a:xfrm>
        </p:spPr>
        <p:txBody>
          <a:bodyPr>
            <a:normAutofit lnSpcReduction="10000"/>
          </a:bodyPr>
          <a:lstStyle/>
          <a:p>
            <a:pPr marL="68580" indent="0">
              <a:buNone/>
            </a:pPr>
            <a:r>
              <a:rPr lang="en-US" sz="2400" dirty="0" smtClean="0">
                <a:latin typeface="Century Gothic" panose="020B0502020202020204" pitchFamily="34" charset="0"/>
              </a:rPr>
              <a:t>Learning is: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2400" dirty="0" smtClean="0">
                <a:latin typeface="Century Gothic" panose="020B0502020202020204" pitchFamily="34" charset="0"/>
              </a:rPr>
              <a:t>The process through which ideas, information, beliefs, values, and attitudes are created.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2400" dirty="0" smtClean="0">
                <a:latin typeface="Century Gothic" panose="020B0502020202020204" pitchFamily="34" charset="0"/>
              </a:rPr>
              <a:t>The way in which we accumulate knowledge to shape the information we need and the ideas that we form.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2400" dirty="0" smtClean="0">
                <a:latin typeface="Century Gothic" panose="020B0502020202020204" pitchFamily="34" charset="0"/>
              </a:rPr>
              <a:t>Critical learning leads to the meaningful selection of information, the creation of new ideas, and to critical knowledge.</a:t>
            </a:r>
          </a:p>
          <a:p>
            <a:pPr marL="365760" lvl="1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411470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3741" y="927847"/>
            <a:ext cx="7024744" cy="1143000"/>
          </a:xfrm>
        </p:spPr>
        <p:txBody>
          <a:bodyPr>
            <a:normAutofit/>
          </a:bodyPr>
          <a:lstStyle/>
          <a:p>
            <a:r>
              <a:rPr lang="en-US" sz="4000" dirty="0">
                <a:latin typeface="Century Gothic" panose="020B0502020202020204" pitchFamily="34" charset="0"/>
              </a:rPr>
              <a:t>Shared Learning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35106" y="1806388"/>
            <a:ext cx="7646894" cy="4191000"/>
          </a:xfrm>
        </p:spPr>
        <p:txBody>
          <a:bodyPr>
            <a:noAutofit/>
          </a:bodyPr>
          <a:lstStyle/>
          <a:p>
            <a:pPr marL="68580" indent="0">
              <a:buNone/>
            </a:pPr>
            <a:r>
              <a:rPr lang="en-US" sz="2200" dirty="0" smtClean="0">
                <a:latin typeface="Century Gothic" panose="020B0502020202020204" pitchFamily="34" charset="0"/>
              </a:rPr>
              <a:t>Learning is not: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2200" dirty="0" smtClean="0">
                <a:latin typeface="Century Gothic" panose="020B0502020202020204" pitchFamily="34" charset="0"/>
              </a:rPr>
              <a:t>Just receiving knowledge verbatim from books, experts and teachers.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2200" dirty="0" smtClean="0">
                <a:latin typeface="Century Gothic" panose="020B0502020202020204" pitchFamily="34" charset="0"/>
              </a:rPr>
              <a:t>Entirely behavioristic.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2200" dirty="0" smtClean="0">
                <a:latin typeface="Century Gothic" panose="020B0502020202020204" pitchFamily="34" charset="0"/>
              </a:rPr>
              <a:t>The strengthening of bonds between stimuli and correct responses.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2200" dirty="0" smtClean="0">
                <a:latin typeface="Century Gothic" panose="020B0502020202020204" pitchFamily="34" charset="0"/>
              </a:rPr>
              <a:t>That learners are blank slates ready to be filled with knowledge.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2200" dirty="0" smtClean="0">
                <a:latin typeface="Century Gothic" panose="020B0502020202020204" pitchFamily="34" charset="0"/>
              </a:rPr>
              <a:t>That skills and knowledge are acquired independent of our experience and awareness of the world around us.</a:t>
            </a:r>
            <a:endParaRPr lang="en-US" sz="2200" dirty="0"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2611759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8894" y="829236"/>
            <a:ext cx="7024744" cy="757518"/>
          </a:xfrm>
        </p:spPr>
        <p:txBody>
          <a:bodyPr>
            <a:normAutofit/>
          </a:bodyPr>
          <a:lstStyle/>
          <a:p>
            <a:r>
              <a:rPr lang="en-US" sz="4000" dirty="0">
                <a:latin typeface="Century Gothic" panose="020B0502020202020204" pitchFamily="34" charset="0"/>
              </a:rPr>
              <a:t>Shared Learning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56622" y="1842247"/>
            <a:ext cx="7109908" cy="4191000"/>
          </a:xfrm>
        </p:spPr>
        <p:txBody>
          <a:bodyPr>
            <a:normAutofit fontScale="85000" lnSpcReduction="10000"/>
          </a:bodyPr>
          <a:lstStyle/>
          <a:p>
            <a:pPr marL="68580" indent="0">
              <a:buNone/>
            </a:pPr>
            <a:r>
              <a:rPr lang="en-US" sz="2800" dirty="0" smtClean="0">
                <a:latin typeface="Century Gothic" panose="020B0502020202020204" pitchFamily="34" charset="0"/>
              </a:rPr>
              <a:t>Knowledge: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2400" dirty="0" smtClean="0">
                <a:latin typeface="Century Gothic" panose="020B0502020202020204" pitchFamily="34" charset="0"/>
              </a:rPr>
              <a:t>Is something we all use, test, question and create.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2400" dirty="0" smtClean="0">
                <a:latin typeface="Century Gothic" panose="020B0502020202020204" pitchFamily="34" charset="0"/>
              </a:rPr>
              <a:t>Is derived from information, our experience, values, attitudes and beliefs about the world.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2400" dirty="0" smtClean="0">
                <a:latin typeface="Century Gothic" panose="020B0502020202020204" pitchFamily="34" charset="0"/>
              </a:rPr>
              <a:t>Is tied to action….knowing what we know and what we need to know to work effectively to bring about change.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2400" dirty="0" smtClean="0">
                <a:latin typeface="Century Gothic" panose="020B0502020202020204" pitchFamily="34" charset="0"/>
              </a:rPr>
              <a:t>Grows into wisdom when it allows us to make sensible decisions and create plans of action.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2400" dirty="0" smtClean="0">
                <a:latin typeface="Century Gothic" panose="020B0502020202020204" pitchFamily="34" charset="0"/>
              </a:rPr>
              <a:t>Is tied to cycles of critical reflection in which we plan-act-observe-reflect. This is the cycle of learning.</a:t>
            </a:r>
          </a:p>
          <a:p>
            <a:pPr lvl="1">
              <a:buFont typeface="Arial" panose="020B0604020202020204" pitchFamily="34" charset="0"/>
              <a:buChar char="•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9731403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8212" y="856129"/>
            <a:ext cx="7024744" cy="1143000"/>
          </a:xfrm>
        </p:spPr>
        <p:txBody>
          <a:bodyPr>
            <a:normAutofit/>
          </a:bodyPr>
          <a:lstStyle/>
          <a:p>
            <a:r>
              <a:rPr lang="en-US" sz="4000" dirty="0">
                <a:latin typeface="Century Gothic" panose="020B0502020202020204" pitchFamily="34" charset="0"/>
              </a:rPr>
              <a:t>Shared Learning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20763" y="1963270"/>
            <a:ext cx="7033708" cy="3851429"/>
          </a:xfrm>
        </p:spPr>
        <p:txBody>
          <a:bodyPr>
            <a:noAutofit/>
          </a:bodyPr>
          <a:lstStyle/>
          <a:p>
            <a:pPr marL="68580" indent="0">
              <a:buNone/>
            </a:pPr>
            <a:r>
              <a:rPr lang="en-US" sz="2400" b="1" dirty="0" smtClean="0">
                <a:latin typeface="Century Gothic" panose="020B0502020202020204" pitchFamily="34" charset="0"/>
              </a:rPr>
              <a:t>Information: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2200" dirty="0" smtClean="0">
                <a:latin typeface="Century Gothic" panose="020B0502020202020204" pitchFamily="34" charset="0"/>
              </a:rPr>
              <a:t>Is the more tangible facts, figures, organizational know how, policies and systems that help people function effectively.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2200" dirty="0" smtClean="0">
                <a:latin typeface="Century Gothic" panose="020B0502020202020204" pitchFamily="34" charset="0"/>
              </a:rPr>
              <a:t>Can be more easily quantified, captured and exchanged than knowledge.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2200" dirty="0" smtClean="0">
                <a:latin typeface="Century Gothic" panose="020B0502020202020204" pitchFamily="34" charset="0"/>
              </a:rPr>
              <a:t>While information may inform </a:t>
            </a:r>
            <a:br>
              <a:rPr lang="en-US" sz="2200" dirty="0" smtClean="0">
                <a:latin typeface="Century Gothic" panose="020B0502020202020204" pitchFamily="34" charset="0"/>
              </a:rPr>
            </a:br>
            <a:r>
              <a:rPr lang="en-US" sz="2200" dirty="0" smtClean="0">
                <a:latin typeface="Century Gothic" panose="020B0502020202020204" pitchFamily="34" charset="0"/>
              </a:rPr>
              <a:t>the creation of knowledge, </a:t>
            </a:r>
            <a:br>
              <a:rPr lang="en-US" sz="2200" dirty="0" smtClean="0">
                <a:latin typeface="Century Gothic" panose="020B0502020202020204" pitchFamily="34" charset="0"/>
              </a:rPr>
            </a:br>
            <a:r>
              <a:rPr lang="en-US" sz="2200" dirty="0" smtClean="0">
                <a:latin typeface="Century Gothic" panose="020B0502020202020204" pitchFamily="34" charset="0"/>
              </a:rPr>
              <a:t>it does not constitute knowledge.</a:t>
            </a:r>
            <a:endParaRPr lang="en-US" sz="2200" dirty="0">
              <a:latin typeface="Century Gothic" panose="020B0502020202020204" pitchFamily="34" charset="0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6682" y="4356846"/>
            <a:ext cx="1652588" cy="1633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8952424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6141" y="1008529"/>
            <a:ext cx="7024744" cy="1143000"/>
          </a:xfrm>
        </p:spPr>
        <p:txBody>
          <a:bodyPr/>
          <a:lstStyle/>
          <a:p>
            <a:r>
              <a:rPr lang="en-US" dirty="0" smtClean="0"/>
              <a:t>Collaborative Learning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19375" y="2039470"/>
            <a:ext cx="7262308" cy="4191000"/>
          </a:xfrm>
        </p:spPr>
        <p:txBody>
          <a:bodyPr>
            <a:normAutofit/>
          </a:bodyPr>
          <a:lstStyle/>
          <a:p>
            <a:pPr marL="68580" indent="0">
              <a:buNone/>
            </a:pPr>
            <a:r>
              <a:rPr lang="en-US" sz="2400" dirty="0" smtClean="0">
                <a:latin typeface="Century Gothic" panose="020B0502020202020204" pitchFamily="34" charset="0"/>
              </a:rPr>
              <a:t>Collaborative learning is a method of teaching and learning in which “students” team together to explore a significant question or create a meaningful project.</a:t>
            </a:r>
          </a:p>
          <a:p>
            <a:pPr marL="68580" indent="0">
              <a:buNone/>
            </a:pPr>
            <a:endParaRPr lang="en-US" sz="2400" dirty="0">
              <a:latin typeface="Century Gothic" panose="020B0502020202020204" pitchFamily="34" charset="0"/>
            </a:endParaRPr>
          </a:p>
          <a:p>
            <a:pPr marL="68580" indent="0">
              <a:buNone/>
            </a:pPr>
            <a:r>
              <a:rPr lang="en-US" sz="2400" dirty="0" smtClean="0">
                <a:latin typeface="Century Gothic" panose="020B0502020202020204" pitchFamily="34" charset="0"/>
              </a:rPr>
              <a:t>Cooperative learning is a specific kind of collaborative learning. In cooperative learning “students” work together on a structured activity. They are individually accountable for their work and as a team.</a:t>
            </a:r>
            <a:endParaRPr lang="en-US" sz="2400" dirty="0"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9615164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035425"/>
            <a:ext cx="7024744" cy="1143000"/>
          </a:xfrm>
        </p:spPr>
        <p:txBody>
          <a:bodyPr>
            <a:normAutofit/>
          </a:bodyPr>
          <a:lstStyle/>
          <a:p>
            <a:r>
              <a:rPr lang="en-US" sz="4000" dirty="0">
                <a:latin typeface="Century Gothic" panose="020B0502020202020204" pitchFamily="34" charset="0"/>
              </a:rPr>
              <a:t>Collaborative Learning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29727" y="2084294"/>
            <a:ext cx="6777317" cy="3775229"/>
          </a:xfrm>
        </p:spPr>
        <p:txBody>
          <a:bodyPr>
            <a:noAutofit/>
          </a:bodyPr>
          <a:lstStyle/>
          <a:p>
            <a:pPr marL="68580" indent="0">
              <a:buNone/>
            </a:pPr>
            <a:r>
              <a:rPr lang="en-US" sz="2200" dirty="0" smtClean="0">
                <a:latin typeface="Century Gothic" panose="020B0502020202020204" pitchFamily="34" charset="0"/>
              </a:rPr>
              <a:t>In order for collaborative learning to take place: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2200" dirty="0" smtClean="0">
                <a:latin typeface="Century Gothic" panose="020B0502020202020204" pitchFamily="34" charset="0"/>
              </a:rPr>
              <a:t>People need to feel safe.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2200" dirty="0" smtClean="0">
                <a:latin typeface="Century Gothic" panose="020B0502020202020204" pitchFamily="34" charset="0"/>
              </a:rPr>
              <a:t>The learning goals need to be clearly defined.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2200" dirty="0" smtClean="0">
                <a:latin typeface="Century Gothic" panose="020B0502020202020204" pitchFamily="34" charset="0"/>
              </a:rPr>
              <a:t>The team members (the 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2200" dirty="0" smtClean="0">
                <a:latin typeface="Century Gothic" panose="020B0502020202020204" pitchFamily="34" charset="0"/>
              </a:rPr>
              <a:t>helper and the </a:t>
            </a:r>
            <a:r>
              <a:rPr lang="en-US" sz="2200" dirty="0" err="1" smtClean="0">
                <a:latin typeface="Century Gothic" panose="020B0502020202020204" pitchFamily="34" charset="0"/>
              </a:rPr>
              <a:t>helpee</a:t>
            </a:r>
            <a:r>
              <a:rPr lang="en-US" sz="2200" dirty="0" smtClean="0">
                <a:latin typeface="Century Gothic" panose="020B0502020202020204" pitchFamily="34" charset="0"/>
              </a:rPr>
              <a:t>) 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2200" dirty="0" smtClean="0">
                <a:latin typeface="Century Gothic" panose="020B0502020202020204" pitchFamily="34" charset="0"/>
              </a:rPr>
              <a:t>must be compatible and 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2200" dirty="0" smtClean="0">
                <a:latin typeface="Century Gothic" panose="020B0502020202020204" pitchFamily="34" charset="0"/>
              </a:rPr>
              <a:t>able to work together.</a:t>
            </a:r>
            <a:endParaRPr lang="en-US" sz="2200" dirty="0">
              <a:latin typeface="Century Gothic" panose="020B0502020202020204" pitchFamily="34" charset="0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29201" y="3917576"/>
            <a:ext cx="2909497" cy="167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3766105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8212" y="820271"/>
            <a:ext cx="7024744" cy="1143000"/>
          </a:xfrm>
        </p:spPr>
        <p:txBody>
          <a:bodyPr>
            <a:normAutofit/>
          </a:bodyPr>
          <a:lstStyle/>
          <a:p>
            <a:r>
              <a:rPr lang="en-US" sz="4000" dirty="0" smtClean="0">
                <a:latin typeface="Century Gothic" panose="020B0502020202020204" pitchFamily="34" charset="0"/>
              </a:rPr>
              <a:t>Relationship Building</a:t>
            </a:r>
            <a:endParaRPr lang="en-US" sz="4000" dirty="0">
              <a:latin typeface="Century Gothic" panose="020B0502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6182" y="1703293"/>
            <a:ext cx="7096461" cy="5029201"/>
          </a:xfrm>
        </p:spPr>
        <p:txBody>
          <a:bodyPr>
            <a:normAutofit fontScale="92500"/>
          </a:bodyPr>
          <a:lstStyle/>
          <a:p>
            <a:pPr marL="68580" indent="0">
              <a:buNone/>
            </a:pPr>
            <a:r>
              <a:rPr lang="en-US" sz="2600" b="1" dirty="0" smtClean="0">
                <a:latin typeface="Century Gothic" panose="020B0502020202020204" pitchFamily="34" charset="0"/>
              </a:rPr>
              <a:t>Basic Skills for building good relationships: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2600" dirty="0" smtClean="0">
                <a:latin typeface="Century Gothic" panose="020B0502020202020204" pitchFamily="34" charset="0"/>
              </a:rPr>
              <a:t>Good Communication: knowing how to listen, share your thoughts and honest feelings, refraining from criticizing. </a:t>
            </a:r>
            <a:endParaRPr lang="en-US" sz="2600" dirty="0">
              <a:latin typeface="Century Gothic" panose="020B0502020202020204" pitchFamily="34" charset="0"/>
            </a:endParaRP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2600" dirty="0" smtClean="0">
                <a:latin typeface="Century Gothic" panose="020B0502020202020204" pitchFamily="34" charset="0"/>
              </a:rPr>
              <a:t>Encourage the other person to share their feelings. The message you intend to send is not always the message which is received.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2600" dirty="0" smtClean="0">
                <a:latin typeface="Century Gothic" panose="020B0502020202020204" pitchFamily="34" charset="0"/>
              </a:rPr>
              <a:t>Conflict Resolution: stay focused on the topic, stay focused on the present, be ready to forgive or apologize, and know when to take a break.</a:t>
            </a:r>
            <a:endParaRPr lang="en-US" sz="2600" dirty="0"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38854121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5129" y="766480"/>
            <a:ext cx="7024744" cy="1143000"/>
          </a:xfrm>
        </p:spPr>
        <p:txBody>
          <a:bodyPr>
            <a:normAutofit/>
          </a:bodyPr>
          <a:lstStyle/>
          <a:p>
            <a:r>
              <a:rPr lang="en-US" sz="4000" dirty="0">
                <a:latin typeface="Century Gothic" panose="020B0502020202020204" pitchFamily="34" charset="0"/>
              </a:rPr>
              <a:t>Relationship Building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4575" y="1842246"/>
            <a:ext cx="7338508" cy="4191000"/>
          </a:xfrm>
        </p:spPr>
        <p:txBody>
          <a:bodyPr>
            <a:normAutofit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en-US" sz="2600" dirty="0" smtClean="0">
                <a:latin typeface="Century Gothic" panose="020B0502020202020204" pitchFamily="34" charset="0"/>
              </a:rPr>
              <a:t>Learn to Know the Other </a:t>
            </a:r>
            <a:r>
              <a:rPr lang="en-US" sz="2600" dirty="0">
                <a:latin typeface="Century Gothic" panose="020B0502020202020204" pitchFamily="34" charset="0"/>
              </a:rPr>
              <a:t>P</a:t>
            </a:r>
            <a:r>
              <a:rPr lang="en-US" sz="2600" dirty="0" smtClean="0">
                <a:latin typeface="Century Gothic" panose="020B0502020202020204" pitchFamily="34" charset="0"/>
              </a:rPr>
              <a:t>erson: simply knowing a lot about the other person is a powerful way to show you care, and makes you better able to attend to their goals and needs.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600" dirty="0" smtClean="0">
                <a:latin typeface="Century Gothic" panose="020B0502020202020204" pitchFamily="34" charset="0"/>
              </a:rPr>
              <a:t>Self-Management: people who are skilled at self-management know their strengths and barriers and always strive for improvement.</a:t>
            </a:r>
            <a:endParaRPr lang="en-US" sz="2600" dirty="0"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85112719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2353" y="820271"/>
            <a:ext cx="7024744" cy="883024"/>
          </a:xfrm>
        </p:spPr>
        <p:txBody>
          <a:bodyPr>
            <a:normAutofit/>
          </a:bodyPr>
          <a:lstStyle/>
          <a:p>
            <a:r>
              <a:rPr lang="en-US" sz="4000" dirty="0">
                <a:latin typeface="Century Gothic" panose="020B0502020202020204" pitchFamily="34" charset="0"/>
              </a:rPr>
              <a:t>Relationship Building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9293" y="1869141"/>
            <a:ext cx="6970059" cy="4267200"/>
          </a:xfrm>
        </p:spPr>
        <p:txBody>
          <a:bodyPr>
            <a:normAutofit fontScale="92500"/>
          </a:bodyPr>
          <a:lstStyle/>
          <a:p>
            <a:pPr lvl="1">
              <a:buFont typeface="Arial" panose="020B0604020202020204" pitchFamily="34" charset="0"/>
              <a:buChar char="•"/>
            </a:pPr>
            <a:r>
              <a:rPr lang="en-US" sz="2600" dirty="0" smtClean="0">
                <a:latin typeface="Century Gothic" panose="020B0502020202020204" pitchFamily="34" charset="0"/>
              </a:rPr>
              <a:t>Stress Management: Learn to deal with stress by using relaxation techniques like breathing or meditation.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2600" dirty="0" smtClean="0">
                <a:latin typeface="Century Gothic" panose="020B0502020202020204" pitchFamily="34" charset="0"/>
              </a:rPr>
              <a:t>Be Authentic: to be authentic you must be transparent in your motives and trustworthy in your behavior. 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2600" dirty="0" smtClean="0">
                <a:latin typeface="Century Gothic" panose="020B0502020202020204" pitchFamily="34" charset="0"/>
              </a:rPr>
              <a:t>Respectful: consider the other persons feeling. Ask yourself how you would like to be treated in a given situation. Treat everyone with respect and courtesy.</a:t>
            </a:r>
          </a:p>
          <a:p>
            <a:pPr lvl="1">
              <a:buFont typeface="Arial" panose="020B0604020202020204" pitchFamily="34" charset="0"/>
              <a:buChar char="•"/>
            </a:pPr>
            <a:endParaRPr lang="en-US" sz="2600" dirty="0"/>
          </a:p>
        </p:txBody>
      </p:sp>
    </p:spTree>
    <p:extLst>
      <p:ext uri="{BB962C8B-B14F-4D97-AF65-F5344CB8AC3E}">
        <p14:creationId xmlns:p14="http://schemas.microsoft.com/office/powerpoint/2010/main" val="2588419665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1670" y="1048871"/>
            <a:ext cx="6347713" cy="923365"/>
          </a:xfrm>
        </p:spPr>
        <p:txBody>
          <a:bodyPr>
            <a:normAutofit/>
          </a:bodyPr>
          <a:lstStyle/>
          <a:p>
            <a:r>
              <a:rPr lang="en-US" sz="4000" dirty="0">
                <a:latin typeface="Century Gothic" panose="020B0502020202020204" pitchFamily="34" charset="0"/>
              </a:rPr>
              <a:t>Relationship Building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598" y="1999225"/>
            <a:ext cx="7091083" cy="4338822"/>
          </a:xfrm>
        </p:spPr>
        <p:txBody>
          <a:bodyPr>
            <a:normAutofit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en-US" sz="2600" dirty="0" smtClean="0">
                <a:latin typeface="Century Gothic" panose="020B0502020202020204" pitchFamily="34" charset="0"/>
              </a:rPr>
              <a:t>Keep to your word and follow through with your actions. Be careful not to make commitments that you cannot keep.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600" dirty="0" smtClean="0">
                <a:latin typeface="Century Gothic" panose="020B0502020202020204" pitchFamily="34" charset="0"/>
              </a:rPr>
              <a:t>Learn to say “No” if you are not sure that you can keep your commitments.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600" dirty="0" smtClean="0">
                <a:latin typeface="Century Gothic" panose="020B0502020202020204" pitchFamily="34" charset="0"/>
              </a:rPr>
              <a:t>If you fail to say “No” you will end up taking on more than you can manage, and your will erode the trusting relationship you are trying to build.</a:t>
            </a:r>
            <a:endParaRPr lang="en-US" sz="2600" dirty="0"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57960713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0600" y="891989"/>
            <a:ext cx="7024744" cy="829235"/>
          </a:xfrm>
        </p:spPr>
        <p:txBody>
          <a:bodyPr>
            <a:normAutofit/>
          </a:bodyPr>
          <a:lstStyle/>
          <a:p>
            <a:r>
              <a:rPr lang="en-US" sz="4000" dirty="0">
                <a:latin typeface="Century Gothic" panose="020B0502020202020204" pitchFamily="34" charset="0"/>
              </a:rPr>
              <a:t>Relationship Building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82450" y="1734671"/>
            <a:ext cx="6777317" cy="3508977"/>
          </a:xfrm>
        </p:spPr>
        <p:txBody>
          <a:bodyPr>
            <a:normAutofit/>
          </a:bodyPr>
          <a:lstStyle/>
          <a:p>
            <a:pPr marL="68580" indent="0">
              <a:buNone/>
            </a:pPr>
            <a:r>
              <a:rPr lang="en-US" sz="2800" dirty="0" smtClean="0">
                <a:latin typeface="Century Gothic" panose="020B0502020202020204" pitchFamily="34" charset="0"/>
              </a:rPr>
              <a:t>Good relationships are built where there is </a:t>
            </a:r>
            <a:r>
              <a:rPr lang="en-US" sz="2800" u="sng" dirty="0" smtClean="0">
                <a:latin typeface="Century Gothic" panose="020B0502020202020204" pitchFamily="34" charset="0"/>
              </a:rPr>
              <a:t>mutual understanding</a:t>
            </a:r>
            <a:r>
              <a:rPr lang="en-US" sz="2800" dirty="0" smtClean="0">
                <a:latin typeface="Century Gothic" panose="020B0502020202020204" pitchFamily="34" charset="0"/>
              </a:rPr>
              <a:t>, </a:t>
            </a:r>
            <a:r>
              <a:rPr lang="en-US" sz="2800" u="sng" dirty="0" smtClean="0">
                <a:latin typeface="Century Gothic" panose="020B0502020202020204" pitchFamily="34" charset="0"/>
              </a:rPr>
              <a:t>trust</a:t>
            </a:r>
            <a:r>
              <a:rPr lang="en-US" sz="2800" dirty="0" smtClean="0">
                <a:latin typeface="Century Gothic" panose="020B0502020202020204" pitchFamily="34" charset="0"/>
              </a:rPr>
              <a:t>, and </a:t>
            </a:r>
            <a:r>
              <a:rPr lang="en-US" sz="2800" u="sng" dirty="0" smtClean="0">
                <a:latin typeface="Century Gothic" panose="020B0502020202020204" pitchFamily="34" charset="0"/>
              </a:rPr>
              <a:t>equality</a:t>
            </a:r>
            <a:r>
              <a:rPr lang="en-US" sz="2800" dirty="0" smtClean="0">
                <a:latin typeface="Century Gothic" panose="020B0502020202020204" pitchFamily="34" charset="0"/>
              </a:rPr>
              <a:t> between individuals. </a:t>
            </a:r>
            <a:endParaRPr lang="en-US" sz="2800" dirty="0">
              <a:latin typeface="Century Gothic" panose="020B0502020202020204" pitchFamily="34" charset="0"/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91553" y="3433758"/>
            <a:ext cx="4779818" cy="228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ectangle 3"/>
          <p:cNvSpPr/>
          <p:nvPr/>
        </p:nvSpPr>
        <p:spPr>
          <a:xfrm>
            <a:off x="2286000" y="3059668"/>
            <a:ext cx="4572000" cy="738664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dirty="0">
                <a:latin typeface="Century Gothic" panose="020B0502020202020204" pitchFamily="34" charset="0"/>
              </a:rPr>
              <a:t>Mentoring, Shared</a:t>
            </a:r>
            <a:r>
              <a:rPr lang="en-US" sz="2400" dirty="0">
                <a:latin typeface="Century Gothic" panose="020B0502020202020204" pitchFamily="34" charset="0"/>
              </a:rPr>
              <a:t> </a:t>
            </a:r>
            <a:r>
              <a:rPr lang="en-US" dirty="0">
                <a:latin typeface="Century Gothic" panose="020B0502020202020204" pitchFamily="34" charset="0"/>
              </a:rPr>
              <a:t>Learning and Relationship Building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16781070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 smtClean="0">
                <a:latin typeface="Century Gothic" panose="020B0502020202020204" pitchFamily="34" charset="0"/>
              </a:rPr>
              <a:t>Friendship!</a:t>
            </a:r>
            <a:endParaRPr lang="en-US" sz="4000" dirty="0">
              <a:latin typeface="Century Gothic" panose="020B0502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599" y="1653702"/>
            <a:ext cx="6347714" cy="438766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3600" dirty="0" smtClean="0">
                <a:latin typeface="Century Gothic" panose="020B0502020202020204" pitchFamily="34" charset="0"/>
              </a:rPr>
              <a:t>Let’s talk about the power of friendship</a:t>
            </a:r>
            <a:endParaRPr lang="en-US" sz="3600" dirty="0">
              <a:latin typeface="Century Gothic" panose="020B0502020202020204" pitchFamily="34" charset="0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99783" y="3346619"/>
            <a:ext cx="5191125" cy="2771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00120078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940" y="5786923"/>
            <a:ext cx="3090229" cy="1023747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8076748" y="5786923"/>
            <a:ext cx="816306" cy="2092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760" dirty="0">
                <a:solidFill>
                  <a:schemeClr val="bg1"/>
                </a:solidFill>
                <a:latin typeface="Myriad Pro" panose="020B0503030403020204" pitchFamily="34" charset="0"/>
              </a:rPr>
              <a:t>A program of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52116" y="6111254"/>
            <a:ext cx="1265570" cy="699416"/>
          </a:xfrm>
          <a:prstGeom prst="rect">
            <a:avLst/>
          </a:prstGeom>
        </p:spPr>
      </p:pic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1030942" y="1845645"/>
            <a:ext cx="6184915" cy="694534"/>
          </a:xfr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/>
          <a:lstStyle/>
          <a:p>
            <a:pPr algn="l"/>
            <a:r>
              <a:rPr lang="en-US" sz="4000" dirty="0" smtClean="0">
                <a:solidFill>
                  <a:schemeClr val="tx1"/>
                </a:solidFill>
                <a:latin typeface="Century Gothic" panose="020B0502020202020204" pitchFamily="34" charset="0"/>
              </a:rPr>
              <a:t>Mentoring, Shared</a:t>
            </a:r>
            <a:r>
              <a:rPr lang="en-US" sz="4800" dirty="0" smtClean="0">
                <a:solidFill>
                  <a:schemeClr val="tx1"/>
                </a:solidFill>
                <a:latin typeface="Century Gothic" panose="020B0502020202020204" pitchFamily="34" charset="0"/>
              </a:rPr>
              <a:t> </a:t>
            </a:r>
            <a:r>
              <a:rPr lang="en-US" sz="4000" dirty="0" smtClean="0">
                <a:solidFill>
                  <a:schemeClr val="tx1"/>
                </a:solidFill>
                <a:latin typeface="Century Gothic" panose="020B0502020202020204" pitchFamily="34" charset="0"/>
              </a:rPr>
              <a:t>Learning and Relationship Building</a:t>
            </a:r>
            <a:endParaRPr lang="en-US" sz="4000" dirty="0">
              <a:solidFill>
                <a:schemeClr val="tx1"/>
              </a:solidFill>
              <a:latin typeface="Century Gothic" panose="020B0502020202020204" pitchFamily="34" charset="0"/>
            </a:endParaRPr>
          </a:p>
        </p:txBody>
      </p:sp>
      <p:sp>
        <p:nvSpPr>
          <p:cNvPr id="10" name="Subtitle 9"/>
          <p:cNvSpPr>
            <a:spLocks noGrp="1"/>
          </p:cNvSpPr>
          <p:nvPr>
            <p:ph type="subTitle" idx="1"/>
          </p:nvPr>
        </p:nvSpPr>
        <p:spPr>
          <a:xfrm>
            <a:off x="1141055" y="2925689"/>
            <a:ext cx="7043721" cy="462755"/>
          </a:xfrm>
          <a:solidFill>
            <a:schemeClr val="bg1"/>
          </a:solidFill>
          <a:ln>
            <a:solidFill>
              <a:schemeClr val="bg1"/>
            </a:solidFill>
          </a:ln>
        </p:spPr>
        <p:txBody>
          <a:bodyPr>
            <a:noAutofit/>
          </a:bodyPr>
          <a:lstStyle/>
          <a:p>
            <a:pPr algn="l"/>
            <a:r>
              <a:rPr lang="en-US" sz="3600" dirty="0" smtClean="0">
                <a:solidFill>
                  <a:schemeClr val="accent1"/>
                </a:solidFill>
                <a:latin typeface="Century Gothic" panose="020B0502020202020204" pitchFamily="34" charset="0"/>
              </a:rPr>
              <a:t>Peer Support Master Class</a:t>
            </a:r>
            <a:br>
              <a:rPr lang="en-US" sz="3600" dirty="0" smtClean="0">
                <a:solidFill>
                  <a:schemeClr val="accent1"/>
                </a:solidFill>
                <a:latin typeface="Century Gothic" panose="020B0502020202020204" pitchFamily="34" charset="0"/>
              </a:rPr>
            </a:br>
            <a:r>
              <a:rPr lang="en-US" sz="3600" dirty="0" smtClean="0">
                <a:solidFill>
                  <a:schemeClr val="accent1"/>
                </a:solidFill>
                <a:latin typeface="Century Gothic" panose="020B0502020202020204" pitchFamily="34" charset="0"/>
              </a:rPr>
              <a:t>2018</a:t>
            </a:r>
          </a:p>
          <a:p>
            <a:pPr algn="l"/>
            <a:r>
              <a:rPr lang="en-US" sz="2800" dirty="0">
                <a:solidFill>
                  <a:schemeClr val="accent1"/>
                </a:solidFill>
                <a:latin typeface="Century Gothic" panose="020B0502020202020204" pitchFamily="34" charset="0"/>
              </a:rPr>
              <a:t/>
            </a:r>
            <a:br>
              <a:rPr lang="en-US" sz="2800" dirty="0">
                <a:solidFill>
                  <a:schemeClr val="accent1"/>
                </a:solidFill>
                <a:latin typeface="Century Gothic" panose="020B0502020202020204" pitchFamily="34" charset="0"/>
              </a:rPr>
            </a:br>
            <a:r>
              <a:rPr lang="en-US" sz="2800" dirty="0" smtClean="0">
                <a:solidFill>
                  <a:schemeClr val="accent1"/>
                </a:solidFill>
                <a:latin typeface="Century Gothic" panose="020B0502020202020204" pitchFamily="34" charset="0"/>
              </a:rPr>
              <a:t>Patrick Hendry Vice President PASS</a:t>
            </a:r>
            <a:br>
              <a:rPr lang="en-US" sz="2800" dirty="0" smtClean="0">
                <a:solidFill>
                  <a:schemeClr val="accent1"/>
                </a:solidFill>
                <a:latin typeface="Century Gothic" panose="020B0502020202020204" pitchFamily="34" charset="0"/>
              </a:rPr>
            </a:br>
            <a:r>
              <a:rPr lang="en-US" sz="2800" dirty="0" smtClean="0">
                <a:solidFill>
                  <a:schemeClr val="accent1"/>
                </a:solidFill>
                <a:latin typeface="Century Gothic" panose="020B0502020202020204" pitchFamily="34" charset="0"/>
              </a:rPr>
              <a:t>phendry@mentalhealthamerica.net</a:t>
            </a:r>
          </a:p>
        </p:txBody>
      </p:sp>
    </p:spTree>
    <p:extLst>
      <p:ext uri="{BB962C8B-B14F-4D97-AF65-F5344CB8AC3E}">
        <p14:creationId xmlns:p14="http://schemas.microsoft.com/office/powerpoint/2010/main" val="3970808924"/>
      </p:ext>
    </p:extLst>
  </p:cSld>
  <p:clrMapOvr>
    <a:masterClrMapping/>
  </p:clrMapOvr>
</p:sld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5FCBEF"/>
      </a:accent1>
      <a:accent2>
        <a:srgbClr val="2E83C3"/>
      </a:accent2>
      <a:accent3>
        <a:srgbClr val="42D0A2"/>
      </a:accent3>
      <a:accent4>
        <a:srgbClr val="2E946B"/>
      </a:accent4>
      <a:accent5>
        <a:srgbClr val="42B051"/>
      </a:accent5>
      <a:accent6>
        <a:srgbClr val="96D141"/>
      </a:accent6>
      <a:hlink>
        <a:srgbClr val="3FCDE7"/>
      </a:hlink>
      <a:folHlink>
        <a:srgbClr val="A9D3E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Facet" id="{C0C680CD-088A-49FC-A102-D699147F32B2}" vid="{0B5AB586-D108-4FC1-8368-649FE654B894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572EC72BDB72FB4C913C0E41E908D71B" ma:contentTypeVersion="7" ma:contentTypeDescription="Create a new document." ma:contentTypeScope="" ma:versionID="cec9ab4d943bd81342f08e1c9238435e">
  <xsd:schema xmlns:xsd="http://www.w3.org/2001/XMLSchema" xmlns:xs="http://www.w3.org/2001/XMLSchema" xmlns:p="http://schemas.microsoft.com/office/2006/metadata/properties" xmlns:ns2="1faf8ebd-7c56-4953-9897-29801c7a3c6b" xmlns:ns3="70ac6faa-edc1-4372-9bfd-059388b92460" targetNamespace="http://schemas.microsoft.com/office/2006/metadata/properties" ma:root="true" ma:fieldsID="60e72954dfa230328f183c6628876cd3" ns2:_="" ns3:_="">
    <xsd:import namespace="1faf8ebd-7c56-4953-9897-29801c7a3c6b"/>
    <xsd:import namespace="70ac6faa-edc1-4372-9bfd-059388b92460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MediaServiceDateTaken" minOccurs="0"/>
                <xsd:element ref="ns2:MediaServiceAutoTags" minOccurs="0"/>
                <xsd:element ref="ns2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faf8ebd-7c56-4953-9897-29801c7a3c6b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0ac6faa-edc1-4372-9bfd-059388b92460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40372495-6432-41A6-A032-067B31E45DF1}"/>
</file>

<file path=customXml/itemProps2.xml><?xml version="1.0" encoding="utf-8"?>
<ds:datastoreItem xmlns:ds="http://schemas.openxmlformats.org/officeDocument/2006/customXml" ds:itemID="{C5987309-BEF9-487A-AEF7-AAFB1AF1C4AC}"/>
</file>

<file path=customXml/itemProps3.xml><?xml version="1.0" encoding="utf-8"?>
<ds:datastoreItem xmlns:ds="http://schemas.openxmlformats.org/officeDocument/2006/customXml" ds:itemID="{DED78356-3595-4E02-A7F3-BC4ACDE2D4CF}"/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15388</TotalTime>
  <Words>1365</Words>
  <Application>Microsoft Office PowerPoint</Application>
  <PresentationFormat>On-screen Show (4:3)</PresentationFormat>
  <Paragraphs>177</Paragraphs>
  <Slides>37</Slides>
  <Notes>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37</vt:i4>
      </vt:variant>
    </vt:vector>
  </HeadingPairs>
  <TitlesOfParts>
    <vt:vector size="38" baseType="lpstr">
      <vt:lpstr>Facet</vt:lpstr>
      <vt:lpstr>Story Telling, Mentoring, Shared Learning and Relationship Building</vt:lpstr>
      <vt:lpstr>Telling Your Own Story</vt:lpstr>
      <vt:lpstr>Telling Your Own Story</vt:lpstr>
      <vt:lpstr>Telling Your Own Story</vt:lpstr>
      <vt:lpstr>Telling Your Own Story</vt:lpstr>
      <vt:lpstr>Telling Your Own Story</vt:lpstr>
      <vt:lpstr>Telling Your Own Story</vt:lpstr>
      <vt:lpstr>Telling Your Own Story</vt:lpstr>
      <vt:lpstr>Story Role Play</vt:lpstr>
      <vt:lpstr>Mentoring</vt:lpstr>
      <vt:lpstr>Mentoring</vt:lpstr>
      <vt:lpstr>Mentoring</vt:lpstr>
      <vt:lpstr>Mentoring</vt:lpstr>
      <vt:lpstr>Mentoring</vt:lpstr>
      <vt:lpstr>Mentoring Skills and Strategies</vt:lpstr>
      <vt:lpstr>Mentoring Skills and Strategies</vt:lpstr>
      <vt:lpstr>Mentoring Skills and Strategies</vt:lpstr>
      <vt:lpstr>Mentoring Skills and Strategies</vt:lpstr>
      <vt:lpstr>Mentoring Skills and Strategies</vt:lpstr>
      <vt:lpstr>Role Play, Mentoring</vt:lpstr>
      <vt:lpstr>Role Play 2, Mentoring</vt:lpstr>
      <vt:lpstr>Shared Learning </vt:lpstr>
      <vt:lpstr>Shared Learning</vt:lpstr>
      <vt:lpstr>Shared Learning </vt:lpstr>
      <vt:lpstr>Shared Learning </vt:lpstr>
      <vt:lpstr>Shared Learning </vt:lpstr>
      <vt:lpstr>Shared Learning </vt:lpstr>
      <vt:lpstr>Shared Learning </vt:lpstr>
      <vt:lpstr>Collaborative Learning</vt:lpstr>
      <vt:lpstr>Collaborative Learning</vt:lpstr>
      <vt:lpstr>Relationship Building</vt:lpstr>
      <vt:lpstr>Relationship Building</vt:lpstr>
      <vt:lpstr>Relationship Building</vt:lpstr>
      <vt:lpstr>Relationship Building</vt:lpstr>
      <vt:lpstr>Relationship Building</vt:lpstr>
      <vt:lpstr>Friendship!</vt:lpstr>
      <vt:lpstr>Mentoring, Shared Learning and Relationship Building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Casey Dillon</dc:creator>
  <cp:lastModifiedBy>Patrick Hendry</cp:lastModifiedBy>
  <cp:revision>72</cp:revision>
  <dcterms:created xsi:type="dcterms:W3CDTF">2016-06-24T15:54:46Z</dcterms:created>
  <dcterms:modified xsi:type="dcterms:W3CDTF">2018-08-07T17:30:27Z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0x010100572EC72BDB72FB4C913C0E41E908D71B</vt:lpwstr>
  </property>
</Properties>
</file>