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19.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291" r:id="rId5"/>
    <p:sldId id="282" r:id="rId6"/>
    <p:sldId id="283" r:id="rId7"/>
    <p:sldId id="284" r:id="rId8"/>
    <p:sldId id="281" r:id="rId9"/>
    <p:sldId id="259" r:id="rId10"/>
    <p:sldId id="260" r:id="rId11"/>
    <p:sldId id="292" r:id="rId12"/>
    <p:sldId id="261" r:id="rId13"/>
    <p:sldId id="279" r:id="rId14"/>
    <p:sldId id="293" r:id="rId15"/>
    <p:sldId id="287" r:id="rId16"/>
    <p:sldId id="262" r:id="rId17"/>
    <p:sldId id="263" r:id="rId18"/>
    <p:sldId id="265" r:id="rId19"/>
    <p:sldId id="285" r:id="rId20"/>
    <p:sldId id="264" r:id="rId21"/>
    <p:sldId id="266" r:id="rId22"/>
    <p:sldId id="267" r:id="rId23"/>
    <p:sldId id="268" r:id="rId24"/>
    <p:sldId id="269" r:id="rId25"/>
    <p:sldId id="270" r:id="rId26"/>
    <p:sldId id="271" r:id="rId27"/>
    <p:sldId id="272" r:id="rId28"/>
    <p:sldId id="273" r:id="rId29"/>
    <p:sldId id="288" r:id="rId30"/>
    <p:sldId id="275" r:id="rId31"/>
    <p:sldId id="276" r:id="rId32"/>
    <p:sldId id="294" r:id="rId33"/>
    <p:sldId id="277" r:id="rId34"/>
    <p:sldId id="278" r:id="rId35"/>
    <p:sldId id="290" r:id="rId36"/>
    <p:sldId id="289" r:id="rId37"/>
    <p:sldId id="280"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F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9" autoAdjust="0"/>
    <p:restoredTop sz="96747" autoAdjust="0"/>
  </p:normalViewPr>
  <p:slideViewPr>
    <p:cSldViewPr snapToGrid="0">
      <p:cViewPr>
        <p:scale>
          <a:sx n="85" d="100"/>
          <a:sy n="85" d="100"/>
        </p:scale>
        <p:origin x="-67"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33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719539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4430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79171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F817F5-01A3-445D-BAF7-34AF0ACB4A39}"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92339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F817F5-01A3-445D-BAF7-34AF0ACB4A39}" type="datetimeFigureOut">
              <a:rPr lang="en-US" smtClean="0"/>
              <a:t>8/7/2018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1223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F817F5-01A3-445D-BAF7-34AF0ACB4A39}" type="datetimeFigureOut">
              <a:rPr lang="en-US" smtClean="0"/>
              <a:t>8/7/2018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1843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817F5-01A3-445D-BAF7-34AF0ACB4A39}" type="datetimeFigureOut">
              <a:rPr lang="en-US" smtClean="0"/>
              <a:t>8/7/2018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49279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154724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90248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419597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674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4064237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3262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696848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5396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505052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F817F5-01A3-445D-BAF7-34AF0ACB4A39}" type="datetimeFigureOut">
              <a:rPr lang="en-US" smtClean="0"/>
              <a:t>8/7/2018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7D541A8-2A83-4D95-9F12-21370B88E720}" type="slidenum">
              <a:rPr lang="en-US" smtClean="0"/>
              <a:t>‹#›</a:t>
            </a:fld>
            <a:endParaRPr lang="en-US"/>
          </a:p>
        </p:txBody>
      </p:sp>
    </p:spTree>
    <p:extLst>
      <p:ext uri="{BB962C8B-B14F-4D97-AF65-F5344CB8AC3E}">
        <p14:creationId xmlns:p14="http://schemas.microsoft.com/office/powerpoint/2010/main" val="1810664346"/>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phendry@mentalhealthamerica.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40" y="5786923"/>
            <a:ext cx="3090229" cy="1023747"/>
          </a:xfrm>
          <a:prstGeom prst="rect">
            <a:avLst/>
          </a:prstGeom>
        </p:spPr>
      </p:pic>
      <p:sp>
        <p:nvSpPr>
          <p:cNvPr id="7" name="TextBox 6"/>
          <p:cNvSpPr txBox="1"/>
          <p:nvPr/>
        </p:nvSpPr>
        <p:spPr>
          <a:xfrm>
            <a:off x="8076748" y="5786923"/>
            <a:ext cx="816306" cy="209288"/>
          </a:xfrm>
          <a:prstGeom prst="rect">
            <a:avLst/>
          </a:prstGeom>
          <a:noFill/>
        </p:spPr>
        <p:txBody>
          <a:bodyPr wrap="square" rtlCol="0">
            <a:spAutoFit/>
          </a:bodyPr>
          <a:lstStyle/>
          <a:p>
            <a:pPr algn="ctr"/>
            <a:r>
              <a:rPr lang="en-US" sz="760" dirty="0">
                <a:solidFill>
                  <a:schemeClr val="bg1"/>
                </a:solidFill>
                <a:latin typeface="Myriad Pro" panose="020B0503030403020204" pitchFamily="34" charset="0"/>
              </a:rPr>
              <a:t>A program of</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2116" y="6111254"/>
            <a:ext cx="1265570" cy="699416"/>
          </a:xfrm>
          <a:prstGeom prst="rect">
            <a:avLst/>
          </a:prstGeom>
        </p:spPr>
      </p:pic>
      <p:sp>
        <p:nvSpPr>
          <p:cNvPr id="9" name="Title 8"/>
          <p:cNvSpPr>
            <a:spLocks noGrp="1"/>
          </p:cNvSpPr>
          <p:nvPr>
            <p:ph type="ctrTitle"/>
          </p:nvPr>
        </p:nvSpPr>
        <p:spPr>
          <a:xfrm>
            <a:off x="1141055" y="2598681"/>
            <a:ext cx="6155484" cy="694534"/>
          </a:xfrm>
          <a:noFill/>
          <a:ln>
            <a:noFill/>
          </a:ln>
        </p:spPr>
        <p:style>
          <a:lnRef idx="0">
            <a:scrgbClr r="0" g="0" b="0"/>
          </a:lnRef>
          <a:fillRef idx="0">
            <a:scrgbClr r="0" g="0" b="0"/>
          </a:fillRef>
          <a:effectRef idx="0">
            <a:scrgbClr r="0" g="0" b="0"/>
          </a:effectRef>
          <a:fontRef idx="minor">
            <a:schemeClr val="accent2"/>
          </a:fontRef>
        </p:style>
        <p:txBody>
          <a:bodyPr/>
          <a:lstStyle/>
          <a:p>
            <a:pPr algn="l"/>
            <a:r>
              <a:rPr lang="en-US" sz="4800" dirty="0" smtClean="0">
                <a:solidFill>
                  <a:schemeClr val="tx1"/>
                </a:solidFill>
                <a:latin typeface="Century Gothic" panose="020B0502020202020204" pitchFamily="34" charset="0"/>
              </a:rPr>
              <a:t>Foundations of </a:t>
            </a:r>
            <a:r>
              <a:rPr lang="en-US" sz="4000" dirty="0" smtClean="0">
                <a:solidFill>
                  <a:schemeClr val="tx1"/>
                </a:solidFill>
                <a:latin typeface="Century Gothic" panose="020B0502020202020204" pitchFamily="34" charset="0"/>
              </a:rPr>
              <a:t>Healthcare</a:t>
            </a:r>
            <a:r>
              <a:rPr lang="en-US" sz="4800" dirty="0" smtClean="0">
                <a:solidFill>
                  <a:schemeClr val="tx1"/>
                </a:solidFill>
                <a:latin typeface="Century Gothic" panose="020B0502020202020204" pitchFamily="34" charset="0"/>
              </a:rPr>
              <a:t> </a:t>
            </a:r>
            <a:br>
              <a:rPr lang="en-US" sz="4800" dirty="0" smtClean="0">
                <a:solidFill>
                  <a:schemeClr val="tx1"/>
                </a:solidFill>
                <a:latin typeface="Century Gothic" panose="020B0502020202020204" pitchFamily="34" charset="0"/>
              </a:rPr>
            </a:br>
            <a:r>
              <a:rPr lang="en-US" sz="4000" dirty="0" smtClean="0">
                <a:solidFill>
                  <a:schemeClr val="tx1"/>
                </a:solidFill>
                <a:latin typeface="Century Gothic" panose="020B0502020202020204" pitchFamily="34" charset="0"/>
              </a:rPr>
              <a:t>Systems</a:t>
            </a:r>
            <a:endParaRPr lang="en-US" sz="4000" dirty="0">
              <a:solidFill>
                <a:schemeClr val="tx1"/>
              </a:solidFill>
              <a:latin typeface="Century Gothic" panose="020B0502020202020204" pitchFamily="34" charset="0"/>
            </a:endParaRPr>
          </a:p>
        </p:txBody>
      </p:sp>
      <p:sp>
        <p:nvSpPr>
          <p:cNvPr id="10" name="Subtitle 9"/>
          <p:cNvSpPr>
            <a:spLocks noGrp="1"/>
          </p:cNvSpPr>
          <p:nvPr>
            <p:ph type="subTitle" idx="1"/>
          </p:nvPr>
        </p:nvSpPr>
        <p:spPr>
          <a:xfrm>
            <a:off x="1150018" y="3696653"/>
            <a:ext cx="6577557" cy="462755"/>
          </a:xfrm>
          <a:solidFill>
            <a:schemeClr val="bg1"/>
          </a:solidFill>
          <a:ln>
            <a:solidFill>
              <a:schemeClr val="bg1"/>
            </a:solidFill>
          </a:ln>
        </p:spPr>
        <p:txBody>
          <a:bodyPr>
            <a:noAutofit/>
          </a:bodyPr>
          <a:lstStyle/>
          <a:p>
            <a:pPr algn="l"/>
            <a:r>
              <a:rPr lang="en-US" sz="3600" dirty="0" smtClean="0">
                <a:solidFill>
                  <a:schemeClr val="accent1"/>
                </a:solidFill>
                <a:latin typeface="Century Gothic" panose="020B0502020202020204" pitchFamily="34" charset="0"/>
              </a:rPr>
              <a:t>Peer Support Master Class</a:t>
            </a:r>
          </a:p>
          <a:p>
            <a:pPr algn="l"/>
            <a:r>
              <a:rPr lang="en-US" sz="3600" dirty="0" smtClean="0">
                <a:solidFill>
                  <a:schemeClr val="accent1"/>
                </a:solidFill>
                <a:latin typeface="Century Gothic" panose="020B0502020202020204" pitchFamily="34" charset="0"/>
              </a:rPr>
              <a:t>2018</a:t>
            </a:r>
            <a:endParaRPr lang="en-US" sz="3600" dirty="0">
              <a:solidFill>
                <a:schemeClr val="accent1"/>
              </a:solidFill>
              <a:latin typeface="Century Gothic" panose="020B0502020202020204" pitchFamily="34" charset="0"/>
            </a:endParaRPr>
          </a:p>
        </p:txBody>
      </p:sp>
    </p:spTree>
    <p:extLst>
      <p:ext uri="{BB962C8B-B14F-4D97-AF65-F5344CB8AC3E}">
        <p14:creationId xmlns:p14="http://schemas.microsoft.com/office/powerpoint/2010/main" val="2622667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694" y="766482"/>
            <a:ext cx="7024744" cy="1143000"/>
          </a:xfrm>
        </p:spPr>
        <p:txBody>
          <a:bodyPr>
            <a:normAutofit/>
          </a:bodyPr>
          <a:lstStyle/>
          <a:p>
            <a:r>
              <a:rPr lang="en-US" sz="4000" dirty="0" smtClean="0">
                <a:latin typeface="Century Gothic" panose="020B0502020202020204" pitchFamily="34" charset="0"/>
              </a:rPr>
              <a:t>Integrated Healthcare</a:t>
            </a:r>
            <a:endParaRPr lang="en-US" sz="4000" dirty="0">
              <a:latin typeface="Century Gothic" panose="020B0502020202020204" pitchFamily="34" charset="0"/>
            </a:endParaRPr>
          </a:p>
        </p:txBody>
      </p:sp>
      <p:sp>
        <p:nvSpPr>
          <p:cNvPr id="3" name="Content Placeholder 2"/>
          <p:cNvSpPr>
            <a:spLocks noGrp="1"/>
          </p:cNvSpPr>
          <p:nvPr>
            <p:ph idx="1"/>
          </p:nvPr>
        </p:nvSpPr>
        <p:spPr>
          <a:xfrm>
            <a:off x="747657" y="2008094"/>
            <a:ext cx="7186108" cy="4267200"/>
          </a:xfrm>
        </p:spPr>
        <p:txBody>
          <a:bodyPr>
            <a:normAutofit/>
          </a:bodyPr>
          <a:lstStyle/>
          <a:p>
            <a:pPr marL="68580" indent="0">
              <a:buNone/>
            </a:pPr>
            <a:r>
              <a:rPr lang="en-US" sz="2800" dirty="0" smtClean="0">
                <a:solidFill>
                  <a:schemeClr val="tx2"/>
                </a:solidFill>
                <a:latin typeface="Century Gothic" panose="020B0502020202020204" pitchFamily="34" charset="0"/>
              </a:rPr>
              <a:t>The link between physical health and mental health has never been so clear.</a:t>
            </a:r>
          </a:p>
          <a:p>
            <a:pPr marL="68580" indent="0">
              <a:buNone/>
            </a:pPr>
            <a:r>
              <a:rPr lang="en-US" sz="2800" dirty="0" smtClean="0">
                <a:solidFill>
                  <a:schemeClr val="tx2"/>
                </a:solidFill>
                <a:latin typeface="Century Gothic" panose="020B0502020202020204" pitchFamily="34" charset="0"/>
              </a:rPr>
              <a:t>We now know that there is no (good) health without mental health.</a:t>
            </a:r>
          </a:p>
          <a:p>
            <a:pPr marL="68580" indent="0">
              <a:buNone/>
            </a:pPr>
            <a:r>
              <a:rPr lang="en-US" sz="2800" dirty="0" smtClean="0">
                <a:solidFill>
                  <a:schemeClr val="tx2"/>
                </a:solidFill>
                <a:latin typeface="Century Gothic" panose="020B0502020202020204" pitchFamily="34" charset="0"/>
              </a:rPr>
              <a:t>The healthcare system has begun to move to an integrated system of care, combining primary health with behavioral health.</a:t>
            </a:r>
            <a:endParaRPr lang="en-US" sz="28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1496631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928" y="936811"/>
            <a:ext cx="7024744" cy="909918"/>
          </a:xfrm>
        </p:spPr>
        <p:txBody>
          <a:bodyPr>
            <a:normAutofit/>
          </a:bodyPr>
          <a:lstStyle/>
          <a:p>
            <a:r>
              <a:rPr lang="en-US" sz="4000" dirty="0">
                <a:latin typeface="Century Gothic" panose="020B0502020202020204" pitchFamily="34" charset="0"/>
              </a:rPr>
              <a:t>Integrated Healthcare</a:t>
            </a:r>
          </a:p>
        </p:txBody>
      </p:sp>
      <p:sp>
        <p:nvSpPr>
          <p:cNvPr id="3" name="Content Placeholder 2"/>
          <p:cNvSpPr>
            <a:spLocks noGrp="1"/>
          </p:cNvSpPr>
          <p:nvPr>
            <p:ph idx="1"/>
          </p:nvPr>
        </p:nvSpPr>
        <p:spPr>
          <a:xfrm>
            <a:off x="702833" y="1990164"/>
            <a:ext cx="6777317" cy="3851429"/>
          </a:xfrm>
        </p:spPr>
        <p:txBody>
          <a:bodyPr>
            <a:normAutofit/>
          </a:bodyPr>
          <a:lstStyle/>
          <a:p>
            <a:pPr marL="68580" indent="0">
              <a:buNone/>
            </a:pPr>
            <a:r>
              <a:rPr lang="en-US" sz="2800" dirty="0" smtClean="0">
                <a:solidFill>
                  <a:schemeClr val="tx2"/>
                </a:solidFill>
                <a:latin typeface="Century Gothic" panose="020B0502020202020204" pitchFamily="34" charset="0"/>
              </a:rPr>
              <a:t>This system provides the availability of treatment for physical health, and mental health conditions or addictions whether the person is seen in behavioral health or primary care.</a:t>
            </a:r>
            <a:endParaRPr lang="en-US" sz="2800" dirty="0">
              <a:solidFill>
                <a:schemeClr val="tx2"/>
              </a:solidFill>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374966"/>
            <a:ext cx="2667000" cy="1785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700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Integrated Healthcare</a:t>
            </a:r>
            <a:endParaRPr lang="en-US" sz="4000" dirty="0"/>
          </a:p>
        </p:txBody>
      </p:sp>
      <p:sp>
        <p:nvSpPr>
          <p:cNvPr id="3" name="Content Placeholder 2"/>
          <p:cNvSpPr>
            <a:spLocks noGrp="1"/>
          </p:cNvSpPr>
          <p:nvPr>
            <p:ph idx="1"/>
          </p:nvPr>
        </p:nvSpPr>
        <p:spPr>
          <a:xfrm>
            <a:off x="609599" y="2160590"/>
            <a:ext cx="7073154" cy="3880773"/>
          </a:xfrm>
        </p:spPr>
        <p:txBody>
          <a:bodyPr>
            <a:normAutofit/>
          </a:bodyPr>
          <a:lstStyle/>
          <a:p>
            <a:pPr marL="0" indent="0">
              <a:buNone/>
            </a:pPr>
            <a:r>
              <a:rPr lang="en-US" sz="2800" dirty="0" smtClean="0">
                <a:latin typeface="Century Gothic" panose="020B0502020202020204" pitchFamily="34" charset="0"/>
              </a:rPr>
              <a:t>Discuss how primary care is now being offered at community mental health centers.</a:t>
            </a:r>
          </a:p>
          <a:p>
            <a:pPr marL="0" indent="0">
              <a:buNone/>
            </a:pPr>
            <a:endParaRPr lang="en-US" sz="2800" dirty="0">
              <a:latin typeface="Century Gothic" panose="020B0502020202020204" pitchFamily="34" charset="0"/>
            </a:endParaRPr>
          </a:p>
          <a:p>
            <a:pPr marL="0" indent="0">
              <a:buNone/>
            </a:pPr>
            <a:r>
              <a:rPr lang="en-US" sz="2800" dirty="0" smtClean="0">
                <a:latin typeface="Century Gothic" panose="020B0502020202020204" pitchFamily="34" charset="0"/>
              </a:rPr>
              <a:t>Discuss how mental health services fit into primary care.</a:t>
            </a:r>
            <a:endParaRPr lang="en-US" sz="2800" dirty="0">
              <a:latin typeface="Century Gothic" panose="020B0502020202020204" pitchFamily="34" charset="0"/>
            </a:endParaRPr>
          </a:p>
        </p:txBody>
      </p:sp>
    </p:spTree>
    <p:extLst>
      <p:ext uri="{BB962C8B-B14F-4D97-AF65-F5344CB8AC3E}">
        <p14:creationId xmlns:p14="http://schemas.microsoft.com/office/powerpoint/2010/main" val="1174871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Integrated Healthcare</a:t>
            </a:r>
            <a:endParaRPr lang="en-US" sz="4000" dirty="0"/>
          </a:p>
        </p:txBody>
      </p:sp>
      <p:sp>
        <p:nvSpPr>
          <p:cNvPr id="3" name="Content Placeholder 2"/>
          <p:cNvSpPr>
            <a:spLocks noGrp="1"/>
          </p:cNvSpPr>
          <p:nvPr>
            <p:ph idx="1"/>
          </p:nvPr>
        </p:nvSpPr>
        <p:spPr>
          <a:xfrm>
            <a:off x="619325" y="1605064"/>
            <a:ext cx="7221167" cy="4280657"/>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Poor physical health can lead to increased risk of developing mental health problems.</a:t>
            </a:r>
          </a:p>
          <a:p>
            <a:pPr>
              <a:buFont typeface="Wingdings" panose="05000000000000000000" pitchFamily="2" charset="2"/>
              <a:buChar char="Ø"/>
            </a:pPr>
            <a:r>
              <a:rPr lang="en-US" sz="2800" dirty="0" smtClean="0">
                <a:latin typeface="Century Gothic" panose="020B0502020202020204" pitchFamily="34" charset="0"/>
              </a:rPr>
              <a:t>Similarly poor mental health can negatively impact on physical health leading to an increased risk of some conditions</a:t>
            </a:r>
            <a:endParaRPr lang="en-US" sz="2800"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0128" y="4445446"/>
            <a:ext cx="3245186" cy="2130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110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95873" cy="1320800"/>
          </a:xfrm>
        </p:spPr>
        <p:txBody>
          <a:bodyPr>
            <a:normAutofit/>
          </a:bodyPr>
          <a:lstStyle/>
          <a:p>
            <a:r>
              <a:rPr lang="en-US" sz="4000" dirty="0" smtClean="0">
                <a:latin typeface="Century Gothic" panose="020B0502020202020204" pitchFamily="34" charset="0"/>
              </a:rPr>
              <a:t>How Mental Health Affects Physical Health</a:t>
            </a:r>
            <a:endParaRPr lang="en-US" sz="4000" dirty="0"/>
          </a:p>
        </p:txBody>
      </p:sp>
      <p:sp>
        <p:nvSpPr>
          <p:cNvPr id="3" name="Content Placeholder 2"/>
          <p:cNvSpPr>
            <a:spLocks noGrp="1"/>
          </p:cNvSpPr>
          <p:nvPr>
            <p:ph idx="1"/>
          </p:nvPr>
        </p:nvSpPr>
        <p:spPr>
          <a:xfrm>
            <a:off x="609598" y="2160590"/>
            <a:ext cx="7454631" cy="4532040"/>
          </a:xfrm>
        </p:spPr>
        <p:txBody>
          <a:bodyPr>
            <a:normAutofit lnSpcReduction="10000"/>
          </a:bodyPr>
          <a:lstStyle/>
          <a:p>
            <a:pPr>
              <a:buFont typeface="Wingdings" panose="05000000000000000000" pitchFamily="2" charset="2"/>
              <a:buChar char="Ø"/>
            </a:pPr>
            <a:r>
              <a:rPr lang="en-US" sz="2200" dirty="0" smtClean="0">
                <a:latin typeface="Century Gothic" panose="020B0502020202020204" pitchFamily="34" charset="0"/>
              </a:rPr>
              <a:t>Depression has been linked to:</a:t>
            </a:r>
          </a:p>
          <a:p>
            <a:pPr lvl="1">
              <a:buFont typeface="Wingdings" panose="05000000000000000000" pitchFamily="2" charset="2"/>
              <a:buChar char="Ø"/>
            </a:pPr>
            <a:r>
              <a:rPr lang="en-US" sz="2200" dirty="0" smtClean="0">
                <a:latin typeface="Century Gothic" panose="020B0502020202020204" pitchFamily="34" charset="0"/>
              </a:rPr>
              <a:t>67% increased risk from heart disease</a:t>
            </a:r>
          </a:p>
          <a:p>
            <a:pPr lvl="1">
              <a:buFont typeface="Wingdings" panose="05000000000000000000" pitchFamily="2" charset="2"/>
              <a:buChar char="Ø"/>
            </a:pPr>
            <a:r>
              <a:rPr lang="en-US" sz="2200" dirty="0" smtClean="0">
                <a:latin typeface="Century Gothic" panose="020B0502020202020204" pitchFamily="34" charset="0"/>
              </a:rPr>
              <a:t>50% increased risk from cancer</a:t>
            </a:r>
          </a:p>
          <a:p>
            <a:pPr marL="400050">
              <a:buFont typeface="Wingdings" panose="05000000000000000000" pitchFamily="2" charset="2"/>
              <a:buChar char="Ø"/>
            </a:pPr>
            <a:r>
              <a:rPr lang="en-US" sz="2200" dirty="0" smtClean="0">
                <a:latin typeface="Century Gothic" panose="020B0502020202020204" pitchFamily="34" charset="0"/>
              </a:rPr>
              <a:t>Schizophrenia is associated with:</a:t>
            </a:r>
          </a:p>
          <a:p>
            <a:pPr marL="800100" lvl="1">
              <a:buFont typeface="Wingdings" panose="05000000000000000000" pitchFamily="2" charset="2"/>
              <a:buChar char="Ø"/>
            </a:pPr>
            <a:r>
              <a:rPr lang="en-US" sz="2200" dirty="0" smtClean="0">
                <a:latin typeface="Century Gothic" panose="020B0502020202020204" pitchFamily="34" charset="0"/>
              </a:rPr>
              <a:t>Double the risk of death from heart disease</a:t>
            </a:r>
          </a:p>
          <a:p>
            <a:pPr marL="800100" lvl="1">
              <a:buFont typeface="Wingdings" panose="05000000000000000000" pitchFamily="2" charset="2"/>
              <a:buChar char="Ø"/>
            </a:pPr>
            <a:r>
              <a:rPr lang="en-US" sz="2200" dirty="0" smtClean="0">
                <a:latin typeface="Century Gothic" panose="020B0502020202020204" pitchFamily="34" charset="0"/>
              </a:rPr>
              <a:t>Three times the risk of death from respiratory disease</a:t>
            </a:r>
          </a:p>
          <a:p>
            <a:pPr marL="114300" indent="0">
              <a:buNone/>
            </a:pPr>
            <a:r>
              <a:rPr lang="en-US" sz="2200" dirty="0" smtClean="0">
                <a:latin typeface="Century Gothic" panose="020B0502020202020204" pitchFamily="34" charset="0"/>
              </a:rPr>
              <a:t>This is most likely because people with mental health conditions are less likely to receive the physical healthcare they’re entitled to.	</a:t>
            </a:r>
            <a:endParaRPr lang="en-US" sz="2200" dirty="0">
              <a:latin typeface="Century Gothic" panose="020B0502020202020204" pitchFamily="34" charset="0"/>
            </a:endParaRPr>
          </a:p>
          <a:p>
            <a:pPr marL="114300" indent="0">
              <a:buNone/>
            </a:pPr>
            <a:r>
              <a:rPr lang="en-US" sz="1600" dirty="0" smtClean="0">
                <a:latin typeface="Century Gothic" panose="020B0502020202020204" pitchFamily="34" charset="0"/>
              </a:rPr>
              <a:t>Mental Health Foundation</a:t>
            </a:r>
            <a:endParaRPr lang="en-US" sz="2200" dirty="0">
              <a:latin typeface="Century Gothic" panose="020B0502020202020204" pitchFamily="34" charset="0"/>
            </a:endParaRPr>
          </a:p>
          <a:p>
            <a:pPr marL="457200" lvl="1" indent="0">
              <a:buNone/>
            </a:pPr>
            <a:endParaRPr lang="en-US" sz="2200" dirty="0" smtClean="0">
              <a:latin typeface="Century Gothic" panose="020B0502020202020204" pitchFamily="34" charset="0"/>
            </a:endParaRPr>
          </a:p>
        </p:txBody>
      </p:sp>
    </p:spTree>
    <p:extLst>
      <p:ext uri="{BB962C8B-B14F-4D97-AF65-F5344CB8AC3E}">
        <p14:creationId xmlns:p14="http://schemas.microsoft.com/office/powerpoint/2010/main" val="2952233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793150" cy="1320800"/>
          </a:xfrm>
        </p:spPr>
        <p:txBody>
          <a:bodyPr>
            <a:normAutofit/>
          </a:bodyPr>
          <a:lstStyle/>
          <a:p>
            <a:r>
              <a:rPr lang="en-US" sz="4000" dirty="0" smtClean="0">
                <a:latin typeface="Century Gothic" panose="020B0502020202020204" pitchFamily="34" charset="0"/>
              </a:rPr>
              <a:t>How Physical Health Affects Mental Health</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9599" y="2160590"/>
            <a:ext cx="7581090" cy="4473674"/>
          </a:xfrm>
        </p:spPr>
        <p:txBody>
          <a:bodyPr>
            <a:normAutofit lnSpcReduction="10000"/>
          </a:bodyPr>
          <a:lstStyle/>
          <a:p>
            <a:r>
              <a:rPr lang="en-US" sz="2400" dirty="0" smtClean="0">
                <a:latin typeface="Century Gothic" panose="020B0502020202020204" pitchFamily="34" charset="0"/>
              </a:rPr>
              <a:t>The promotion of positive mental health can often be overlooked when treating a physical condition.</a:t>
            </a:r>
          </a:p>
          <a:p>
            <a:r>
              <a:rPr lang="en-US" sz="2400" dirty="0" smtClean="0">
                <a:latin typeface="Century Gothic" panose="020B0502020202020204" pitchFamily="34" charset="0"/>
              </a:rPr>
              <a:t>Many health conditions have severe implications for our quality of life, frequently leading to depression and anxiety.</a:t>
            </a:r>
          </a:p>
          <a:p>
            <a:r>
              <a:rPr lang="en-US" sz="2400" dirty="0" smtClean="0">
                <a:latin typeface="Century Gothic" panose="020B0502020202020204" pitchFamily="34" charset="0"/>
              </a:rPr>
              <a:t>A healthy physical lifestyle incorporating exercise can:</a:t>
            </a:r>
          </a:p>
          <a:p>
            <a:pPr lvl="2">
              <a:buFont typeface="Wingdings" panose="05000000000000000000" pitchFamily="2" charset="2"/>
              <a:buChar char="Ø"/>
            </a:pPr>
            <a:r>
              <a:rPr lang="en-US" sz="2000" dirty="0" smtClean="0">
                <a:latin typeface="Century Gothic" panose="020B0502020202020204" pitchFamily="34" charset="0"/>
              </a:rPr>
              <a:t>Reduce anxiety</a:t>
            </a:r>
          </a:p>
          <a:p>
            <a:pPr lvl="2">
              <a:buFont typeface="Wingdings" panose="05000000000000000000" pitchFamily="2" charset="2"/>
              <a:buChar char="Ø"/>
            </a:pPr>
            <a:r>
              <a:rPr lang="en-US" sz="2000" dirty="0" smtClean="0">
                <a:latin typeface="Century Gothic" panose="020B0502020202020204" pitchFamily="34" charset="0"/>
              </a:rPr>
              <a:t>Increase mood</a:t>
            </a:r>
          </a:p>
          <a:p>
            <a:pPr lvl="2">
              <a:buFont typeface="Wingdings" panose="05000000000000000000" pitchFamily="2" charset="2"/>
              <a:buChar char="Ø"/>
            </a:pPr>
            <a:r>
              <a:rPr lang="en-US" sz="2000" dirty="0" smtClean="0">
                <a:latin typeface="Century Gothic" panose="020B0502020202020204" pitchFamily="34" charset="0"/>
              </a:rPr>
              <a:t>Enhance overall mental health		</a:t>
            </a:r>
            <a:r>
              <a:rPr lang="en-US" dirty="0" smtClean="0">
                <a:latin typeface="Century Gothic" panose="020B0502020202020204" pitchFamily="34" charset="0"/>
              </a:rPr>
              <a:t>Bradley University</a:t>
            </a:r>
            <a:endParaRPr lang="en-US" sz="2000" dirty="0" smtClean="0">
              <a:latin typeface="Century Gothic" panose="020B0502020202020204" pitchFamily="34" charset="0"/>
            </a:endParaRPr>
          </a:p>
          <a:p>
            <a:pPr lvl="2">
              <a:buFont typeface="Wingdings" panose="05000000000000000000" pitchFamily="2" charset="2"/>
              <a:buChar char="Ø"/>
            </a:pPr>
            <a:endParaRPr lang="en-US" sz="2000" dirty="0">
              <a:latin typeface="Century Gothic" panose="020B0502020202020204" pitchFamily="34" charset="0"/>
            </a:endParaRPr>
          </a:p>
        </p:txBody>
      </p:sp>
    </p:spTree>
    <p:extLst>
      <p:ext uri="{BB962C8B-B14F-4D97-AF65-F5344CB8AC3E}">
        <p14:creationId xmlns:p14="http://schemas.microsoft.com/office/powerpoint/2010/main" val="214355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Integrated Healthcare</a:t>
            </a:r>
            <a:endParaRPr lang="en-US" sz="4000" dirty="0"/>
          </a:p>
        </p:txBody>
      </p:sp>
      <p:sp>
        <p:nvSpPr>
          <p:cNvPr id="3" name="Content Placeholder 2"/>
          <p:cNvSpPr>
            <a:spLocks noGrp="1"/>
          </p:cNvSpPr>
          <p:nvPr>
            <p:ph idx="1"/>
          </p:nvPr>
        </p:nvSpPr>
        <p:spPr>
          <a:xfrm>
            <a:off x="609599" y="2160590"/>
            <a:ext cx="7026614" cy="3880773"/>
          </a:xfrm>
        </p:spPr>
        <p:txBody>
          <a:bodyPr>
            <a:normAutofit/>
          </a:bodyPr>
          <a:lstStyle/>
          <a:p>
            <a:pPr marL="0" indent="0">
              <a:buNone/>
            </a:pPr>
            <a:r>
              <a:rPr lang="en-US" sz="2800" dirty="0" smtClean="0">
                <a:latin typeface="Century Gothic" panose="020B0502020202020204" pitchFamily="34" charset="0"/>
              </a:rPr>
              <a:t>Discuss ways in which mental health affects physical health.</a:t>
            </a:r>
          </a:p>
          <a:p>
            <a:pPr marL="0" indent="0">
              <a:buNone/>
            </a:pPr>
            <a:endParaRPr lang="en-US" sz="2800" dirty="0">
              <a:latin typeface="Century Gothic" panose="020B0502020202020204" pitchFamily="34" charset="0"/>
            </a:endParaRPr>
          </a:p>
          <a:p>
            <a:pPr marL="0" indent="0">
              <a:buNone/>
            </a:pPr>
            <a:r>
              <a:rPr lang="en-US" sz="2800" dirty="0" smtClean="0">
                <a:latin typeface="Century Gothic" panose="020B0502020202020204" pitchFamily="34" charset="0"/>
              </a:rPr>
              <a:t>Discuss ways in which physical health affects mental health.</a:t>
            </a:r>
            <a:endParaRPr lang="en-US" sz="2800" dirty="0">
              <a:latin typeface="Century Gothic" panose="020B0502020202020204" pitchFamily="34" charset="0"/>
            </a:endParaRPr>
          </a:p>
        </p:txBody>
      </p:sp>
    </p:spTree>
    <p:extLst>
      <p:ext uri="{BB962C8B-B14F-4D97-AF65-F5344CB8AC3E}">
        <p14:creationId xmlns:p14="http://schemas.microsoft.com/office/powerpoint/2010/main" val="959108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412" y="721659"/>
            <a:ext cx="7024744" cy="1371600"/>
          </a:xfrm>
        </p:spPr>
        <p:txBody>
          <a:bodyPr>
            <a:normAutofit/>
          </a:bodyPr>
          <a:lstStyle/>
          <a:p>
            <a:r>
              <a:rPr lang="en-US" sz="4000" dirty="0" smtClean="0">
                <a:latin typeface="Century Gothic" panose="020B0502020202020204" pitchFamily="34" charset="0"/>
              </a:rPr>
              <a:t>Healthcare Settings and Peer Support</a:t>
            </a:r>
            <a:endParaRPr lang="en-US" sz="4000" dirty="0">
              <a:latin typeface="Century Gothic" panose="020B0502020202020204" pitchFamily="34" charset="0"/>
            </a:endParaRPr>
          </a:p>
        </p:txBody>
      </p:sp>
      <p:sp>
        <p:nvSpPr>
          <p:cNvPr id="3" name="Content Placeholder 2"/>
          <p:cNvSpPr>
            <a:spLocks noGrp="1"/>
          </p:cNvSpPr>
          <p:nvPr>
            <p:ph idx="1"/>
          </p:nvPr>
        </p:nvSpPr>
        <p:spPr>
          <a:xfrm>
            <a:off x="774550" y="2234004"/>
            <a:ext cx="6777317" cy="4364019"/>
          </a:xfrm>
        </p:spPr>
        <p:txBody>
          <a:bodyPr>
            <a:normAutofit fontScale="92500" lnSpcReduction="10000"/>
          </a:bodyPr>
          <a:lstStyle/>
          <a:p>
            <a:pPr marL="68580" indent="0">
              <a:buNone/>
            </a:pPr>
            <a:r>
              <a:rPr lang="en-US" sz="2600" dirty="0" smtClean="0">
                <a:solidFill>
                  <a:schemeClr val="tx2"/>
                </a:solidFill>
                <a:latin typeface="Century Gothic" panose="020B0502020202020204" pitchFamily="34" charset="0"/>
              </a:rPr>
              <a:t>Peer support can be provided in a wide range of settings: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In the community</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In peer-run centers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Community behavioral health</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Private behavioral health</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Emergency rooms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Mobile crisis teams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In-patient settings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Primary care clinics</a:t>
            </a:r>
          </a:p>
          <a:p>
            <a:pPr lvl="1">
              <a:buFont typeface="Arial" panose="020B0604020202020204" pitchFamily="34" charset="0"/>
              <a:buChar char="•"/>
            </a:pPr>
            <a:r>
              <a:rPr lang="en-US" sz="2000" dirty="0" smtClean="0">
                <a:solidFill>
                  <a:schemeClr val="tx2"/>
                </a:solidFill>
                <a:latin typeface="Century Gothic" panose="020B0502020202020204" pitchFamily="34" charset="0"/>
              </a:rPr>
              <a:t>Jails and prisons</a:t>
            </a:r>
            <a:endParaRPr lang="en-US" sz="20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1932514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117" y="569258"/>
            <a:ext cx="6468035" cy="1332464"/>
          </a:xfrm>
        </p:spPr>
        <p:txBody>
          <a:bodyPr>
            <a:normAutofit/>
          </a:bodyPr>
          <a:lstStyle/>
          <a:p>
            <a:r>
              <a:rPr lang="en-US" sz="4000" dirty="0">
                <a:latin typeface="Century Gothic" panose="020B0502020202020204" pitchFamily="34" charset="0"/>
              </a:rPr>
              <a:t>Healthcare Settings and Peer Support</a:t>
            </a:r>
          </a:p>
        </p:txBody>
      </p:sp>
      <p:sp>
        <p:nvSpPr>
          <p:cNvPr id="3" name="Content Placeholder 2"/>
          <p:cNvSpPr>
            <a:spLocks noGrp="1"/>
          </p:cNvSpPr>
          <p:nvPr>
            <p:ph idx="1"/>
          </p:nvPr>
        </p:nvSpPr>
        <p:spPr>
          <a:xfrm>
            <a:off x="609598" y="2011718"/>
            <a:ext cx="7153073" cy="4562273"/>
          </a:xfrm>
        </p:spPr>
        <p:txBody>
          <a:bodyPr>
            <a:normAutofit fontScale="92500"/>
          </a:bodyPr>
          <a:lstStyle/>
          <a:p>
            <a:pPr marL="68580" indent="0">
              <a:buNone/>
            </a:pPr>
            <a:r>
              <a:rPr lang="en-US" sz="2400" dirty="0" smtClean="0">
                <a:solidFill>
                  <a:schemeClr val="tx2"/>
                </a:solidFill>
                <a:latin typeface="Century Gothic" panose="020B0502020202020204" pitchFamily="34" charset="0"/>
              </a:rPr>
              <a:t>Let’s go through them, discuss how peer support can be provided in each of these settings.</a:t>
            </a:r>
          </a:p>
          <a:p>
            <a:pPr lvl="1">
              <a:buFont typeface="Arial" panose="020B0604020202020204" pitchFamily="34" charset="0"/>
              <a:buChar char="•"/>
            </a:pPr>
            <a:r>
              <a:rPr lang="en-US" sz="2000" dirty="0">
                <a:solidFill>
                  <a:schemeClr val="tx2"/>
                </a:solidFill>
                <a:latin typeface="Century Gothic" panose="020B0502020202020204" pitchFamily="34" charset="0"/>
              </a:rPr>
              <a:t>In the community</a:t>
            </a:r>
          </a:p>
          <a:p>
            <a:pPr lvl="1">
              <a:buFont typeface="Arial" panose="020B0604020202020204" pitchFamily="34" charset="0"/>
              <a:buChar char="•"/>
            </a:pPr>
            <a:r>
              <a:rPr lang="en-US" sz="2000" dirty="0">
                <a:solidFill>
                  <a:schemeClr val="tx2"/>
                </a:solidFill>
                <a:latin typeface="Century Gothic" panose="020B0502020202020204" pitchFamily="34" charset="0"/>
              </a:rPr>
              <a:t>In peer-run centers</a:t>
            </a:r>
          </a:p>
          <a:p>
            <a:pPr lvl="1">
              <a:buFont typeface="Arial" panose="020B0604020202020204" pitchFamily="34" charset="0"/>
              <a:buChar char="•"/>
            </a:pPr>
            <a:r>
              <a:rPr lang="en-US" sz="2000" dirty="0">
                <a:solidFill>
                  <a:schemeClr val="tx2"/>
                </a:solidFill>
                <a:latin typeface="Century Gothic" panose="020B0502020202020204" pitchFamily="34" charset="0"/>
              </a:rPr>
              <a:t>Community behavioral health</a:t>
            </a:r>
          </a:p>
          <a:p>
            <a:pPr lvl="1">
              <a:buFont typeface="Arial" panose="020B0604020202020204" pitchFamily="34" charset="0"/>
              <a:buChar char="•"/>
            </a:pPr>
            <a:r>
              <a:rPr lang="en-US" sz="2000" dirty="0">
                <a:solidFill>
                  <a:schemeClr val="tx2"/>
                </a:solidFill>
                <a:latin typeface="Century Gothic" panose="020B0502020202020204" pitchFamily="34" charset="0"/>
              </a:rPr>
              <a:t>Private behavioral health</a:t>
            </a:r>
          </a:p>
          <a:p>
            <a:pPr lvl="1">
              <a:buFont typeface="Arial" panose="020B0604020202020204" pitchFamily="34" charset="0"/>
              <a:buChar char="•"/>
            </a:pPr>
            <a:r>
              <a:rPr lang="en-US" sz="2000" dirty="0">
                <a:solidFill>
                  <a:schemeClr val="tx2"/>
                </a:solidFill>
                <a:latin typeface="Century Gothic" panose="020B0502020202020204" pitchFamily="34" charset="0"/>
              </a:rPr>
              <a:t>Emergency rooms</a:t>
            </a:r>
          </a:p>
          <a:p>
            <a:pPr lvl="1">
              <a:buFont typeface="Arial" panose="020B0604020202020204" pitchFamily="34" charset="0"/>
              <a:buChar char="•"/>
            </a:pPr>
            <a:r>
              <a:rPr lang="en-US" sz="2000" dirty="0">
                <a:solidFill>
                  <a:schemeClr val="tx2"/>
                </a:solidFill>
                <a:latin typeface="Century Gothic" panose="020B0502020202020204" pitchFamily="34" charset="0"/>
              </a:rPr>
              <a:t>Mobile crisis teams</a:t>
            </a:r>
          </a:p>
          <a:p>
            <a:pPr lvl="1">
              <a:buFont typeface="Arial" panose="020B0604020202020204" pitchFamily="34" charset="0"/>
              <a:buChar char="•"/>
            </a:pPr>
            <a:r>
              <a:rPr lang="en-US" sz="2000" dirty="0">
                <a:solidFill>
                  <a:schemeClr val="tx2"/>
                </a:solidFill>
                <a:latin typeface="Century Gothic" panose="020B0502020202020204" pitchFamily="34" charset="0"/>
              </a:rPr>
              <a:t>In-patient settings</a:t>
            </a:r>
          </a:p>
          <a:p>
            <a:pPr lvl="1">
              <a:buFont typeface="Arial" panose="020B0604020202020204" pitchFamily="34" charset="0"/>
              <a:buChar char="•"/>
            </a:pPr>
            <a:r>
              <a:rPr lang="en-US" sz="2000" dirty="0">
                <a:solidFill>
                  <a:schemeClr val="tx2"/>
                </a:solidFill>
                <a:latin typeface="Century Gothic" panose="020B0502020202020204" pitchFamily="34" charset="0"/>
              </a:rPr>
              <a:t>Primary care clinics</a:t>
            </a:r>
          </a:p>
          <a:p>
            <a:pPr lvl="1">
              <a:buFont typeface="Arial" panose="020B0604020202020204" pitchFamily="34" charset="0"/>
              <a:buChar char="•"/>
            </a:pPr>
            <a:r>
              <a:rPr lang="en-US" sz="2000" dirty="0">
                <a:solidFill>
                  <a:schemeClr val="tx2"/>
                </a:solidFill>
                <a:latin typeface="Century Gothic" panose="020B0502020202020204" pitchFamily="34" charset="0"/>
              </a:rPr>
              <a:t>Jails and prisons</a:t>
            </a:r>
          </a:p>
          <a:p>
            <a:pPr marL="68580" indent="0">
              <a:buNone/>
            </a:pPr>
            <a:endParaRPr lang="en-US" sz="28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25184183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entury Gothic" panose="020B0502020202020204" pitchFamily="34" charset="0"/>
              </a:rPr>
              <a:t>The Many Faces of Peer Support</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9599" y="2160590"/>
            <a:ext cx="7126942" cy="4356751"/>
          </a:xfrm>
        </p:spPr>
        <p:txBody>
          <a:bodyPr>
            <a:normAutofit/>
          </a:bodyPr>
          <a:lstStyle/>
          <a:p>
            <a:pPr marL="0" indent="0">
              <a:buNone/>
            </a:pPr>
            <a:r>
              <a:rPr lang="en-US" sz="2000" dirty="0" smtClean="0">
                <a:latin typeface="Century Gothic" panose="020B0502020202020204" pitchFamily="34" charset="0"/>
              </a:rPr>
              <a:t>The roles and activities of peer supporters in services can vary depending on their setting. These roles include:</a:t>
            </a:r>
          </a:p>
          <a:p>
            <a:pPr lvl="1"/>
            <a:r>
              <a:rPr lang="en-US" sz="1800" dirty="0" smtClean="0">
                <a:latin typeface="Century Gothic" panose="020B0502020202020204" pitchFamily="34" charset="0"/>
              </a:rPr>
              <a:t>Working one-to-one with people</a:t>
            </a:r>
          </a:p>
          <a:p>
            <a:pPr lvl="1"/>
            <a:r>
              <a:rPr lang="en-US" sz="1800" dirty="0" smtClean="0">
                <a:latin typeface="Century Gothic" panose="020B0502020202020204" pitchFamily="34" charset="0"/>
              </a:rPr>
              <a:t>Supporting people through transitions such as from hospitals to home and from mental health services to community based supports and into employment. </a:t>
            </a:r>
          </a:p>
          <a:p>
            <a:pPr lvl="1"/>
            <a:r>
              <a:rPr lang="en-US" sz="1800" dirty="0" smtClean="0">
                <a:latin typeface="Century Gothic" panose="020B0502020202020204" pitchFamily="34" charset="0"/>
              </a:rPr>
              <a:t>Assisting people in access local opportunities they feel will improve their wellbeing.</a:t>
            </a:r>
          </a:p>
          <a:p>
            <a:pPr lvl="1"/>
            <a:r>
              <a:rPr lang="en-US" sz="1800" dirty="0" smtClean="0">
                <a:latin typeface="Century Gothic" panose="020B0502020202020204" pitchFamily="34" charset="0"/>
              </a:rPr>
              <a:t>Facilitating recovery education, mutual support, and self-help groups.</a:t>
            </a:r>
          </a:p>
          <a:p>
            <a:pPr lvl="1"/>
            <a:r>
              <a:rPr lang="en-US" sz="1800" dirty="0" smtClean="0">
                <a:latin typeface="Century Gothic" panose="020B0502020202020204" pitchFamily="34" charset="0"/>
              </a:rPr>
              <a:t>Supporting people to use self-management tools including WRAP and WHAM.</a:t>
            </a:r>
            <a:endParaRPr lang="en-US" sz="1800" dirty="0">
              <a:latin typeface="Century Gothic" panose="020B0502020202020204" pitchFamily="34" charset="0"/>
            </a:endParaRPr>
          </a:p>
        </p:txBody>
      </p:sp>
    </p:spTree>
    <p:extLst>
      <p:ext uri="{BB962C8B-B14F-4D97-AF65-F5344CB8AC3E}">
        <p14:creationId xmlns:p14="http://schemas.microsoft.com/office/powerpoint/2010/main" val="3249741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2000"/>
            <a:ext cx="7024744" cy="1408664"/>
          </a:xfrm>
        </p:spPr>
        <p:txBody>
          <a:bodyPr>
            <a:normAutofit/>
          </a:bodyPr>
          <a:lstStyle/>
          <a:p>
            <a:r>
              <a:rPr lang="en-US" sz="4000" dirty="0" smtClean="0">
                <a:latin typeface="Century Gothic" panose="020B0502020202020204" pitchFamily="34" charset="0"/>
              </a:rPr>
              <a:t>The Roles of Healthcare </a:t>
            </a:r>
            <a:r>
              <a:rPr lang="en-US" sz="4000" dirty="0">
                <a:latin typeface="Century Gothic" panose="020B0502020202020204" pitchFamily="34" charset="0"/>
              </a:rPr>
              <a:t>P</a:t>
            </a:r>
            <a:r>
              <a:rPr lang="en-US" sz="4000" dirty="0" smtClean="0">
                <a:latin typeface="Century Gothic" panose="020B0502020202020204" pitchFamily="34" charset="0"/>
              </a:rPr>
              <a:t>roviders</a:t>
            </a:r>
            <a:endParaRPr lang="en-US" sz="4000" dirty="0">
              <a:latin typeface="Century Gothic" panose="020B0502020202020204" pitchFamily="34" charset="0"/>
            </a:endParaRPr>
          </a:p>
        </p:txBody>
      </p:sp>
      <p:sp>
        <p:nvSpPr>
          <p:cNvPr id="3" name="Content Placeholder 2"/>
          <p:cNvSpPr>
            <a:spLocks noGrp="1"/>
          </p:cNvSpPr>
          <p:nvPr>
            <p:ph idx="1"/>
          </p:nvPr>
        </p:nvSpPr>
        <p:spPr>
          <a:xfrm>
            <a:off x="1043492" y="2323651"/>
            <a:ext cx="6979920" cy="4193689"/>
          </a:xfrm>
        </p:spPr>
        <p:txBody>
          <a:bodyPr>
            <a:normAutofit fontScale="92500" lnSpcReduction="10000"/>
          </a:bodyPr>
          <a:lstStyle/>
          <a:p>
            <a:pPr marL="68580" indent="0">
              <a:buNone/>
            </a:pPr>
            <a:r>
              <a:rPr lang="en-US" sz="3000" dirty="0" smtClean="0">
                <a:latin typeface="Century Gothic" panose="020B0502020202020204" pitchFamily="34" charset="0"/>
              </a:rPr>
              <a:t>Discuss the roles of:</a:t>
            </a:r>
            <a:endParaRPr lang="en-US" sz="2400" dirty="0" smtClean="0">
              <a:latin typeface="Century Gothic" panose="020B0502020202020204" pitchFamily="34" charset="0"/>
            </a:endParaRPr>
          </a:p>
          <a:p>
            <a:pPr lvl="1">
              <a:buFont typeface="Arial" panose="020B0604020202020204" pitchFamily="34" charset="0"/>
              <a:buChar char="•"/>
            </a:pPr>
            <a:r>
              <a:rPr lang="en-US" sz="2400" dirty="0" smtClean="0">
                <a:latin typeface="Century Gothic" panose="020B0502020202020204" pitchFamily="34" charset="0"/>
              </a:rPr>
              <a:t>Psychiatrists</a:t>
            </a:r>
          </a:p>
          <a:p>
            <a:pPr lvl="1">
              <a:buFont typeface="Arial" panose="020B0604020202020204" pitchFamily="34" charset="0"/>
              <a:buChar char="•"/>
            </a:pPr>
            <a:r>
              <a:rPr lang="en-US" sz="2400" dirty="0" smtClean="0">
                <a:latin typeface="Century Gothic" panose="020B0502020202020204" pitchFamily="34" charset="0"/>
              </a:rPr>
              <a:t>Psychologists</a:t>
            </a:r>
          </a:p>
          <a:p>
            <a:pPr lvl="1">
              <a:buFont typeface="Arial" panose="020B0604020202020204" pitchFamily="34" charset="0"/>
              <a:buChar char="•"/>
            </a:pPr>
            <a:r>
              <a:rPr lang="en-US" sz="2400" dirty="0" smtClean="0">
                <a:latin typeface="Century Gothic" panose="020B0502020202020204" pitchFamily="34" charset="0"/>
              </a:rPr>
              <a:t>Social Workers/Mental health counselors</a:t>
            </a:r>
          </a:p>
          <a:p>
            <a:pPr lvl="1">
              <a:buFont typeface="Arial" panose="020B0604020202020204" pitchFamily="34" charset="0"/>
              <a:buChar char="•"/>
            </a:pPr>
            <a:r>
              <a:rPr lang="en-US" sz="2400" dirty="0">
                <a:latin typeface="Century Gothic" panose="020B0502020202020204" pitchFamily="34" charset="0"/>
              </a:rPr>
              <a:t>Case </a:t>
            </a:r>
            <a:r>
              <a:rPr lang="en-US" sz="2400" dirty="0" smtClean="0">
                <a:latin typeface="Century Gothic" panose="020B0502020202020204" pitchFamily="34" charset="0"/>
              </a:rPr>
              <a:t>managers</a:t>
            </a:r>
          </a:p>
          <a:p>
            <a:pPr lvl="1">
              <a:buFont typeface="Arial" panose="020B0604020202020204" pitchFamily="34" charset="0"/>
              <a:buChar char="•"/>
            </a:pPr>
            <a:r>
              <a:rPr lang="en-US" sz="2400" dirty="0" smtClean="0">
                <a:latin typeface="Century Gothic" panose="020B0502020202020204" pitchFamily="34" charset="0"/>
              </a:rPr>
              <a:t>Primary care physicians</a:t>
            </a:r>
          </a:p>
          <a:p>
            <a:pPr lvl="1">
              <a:buFont typeface="Arial" panose="020B0604020202020204" pitchFamily="34" charset="0"/>
              <a:buChar char="•"/>
            </a:pPr>
            <a:r>
              <a:rPr lang="en-US" sz="2400" dirty="0" smtClean="0">
                <a:latin typeface="Century Gothic" panose="020B0502020202020204" pitchFamily="34" charset="0"/>
              </a:rPr>
              <a:t>Nurses</a:t>
            </a:r>
          </a:p>
          <a:p>
            <a:pPr lvl="1">
              <a:buFont typeface="Arial" panose="020B0604020202020204" pitchFamily="34" charset="0"/>
              <a:buChar char="•"/>
            </a:pPr>
            <a:r>
              <a:rPr lang="en-US" sz="2400" dirty="0" smtClean="0">
                <a:latin typeface="Century Gothic" panose="020B0502020202020204" pitchFamily="34" charset="0"/>
              </a:rPr>
              <a:t>Specialty doctors</a:t>
            </a:r>
          </a:p>
          <a:p>
            <a:pPr lvl="1">
              <a:buFont typeface="Arial" panose="020B0604020202020204" pitchFamily="34" charset="0"/>
              <a:buChar char="•"/>
            </a:pPr>
            <a:r>
              <a:rPr lang="en-US" sz="2400" dirty="0" smtClean="0">
                <a:latin typeface="Century Gothic" panose="020B0502020202020204" pitchFamily="34" charset="0"/>
              </a:rPr>
              <a:t>Community health workers</a:t>
            </a:r>
            <a:endParaRPr lang="en-US" sz="2400" dirty="0">
              <a:latin typeface="Century Gothic" panose="020B0502020202020204" pitchFamily="34" charset="0"/>
            </a:endParaRPr>
          </a:p>
        </p:txBody>
      </p:sp>
    </p:spTree>
    <p:extLst>
      <p:ext uri="{BB962C8B-B14F-4D97-AF65-F5344CB8AC3E}">
        <p14:creationId xmlns:p14="http://schemas.microsoft.com/office/powerpoint/2010/main" val="3853195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634" y="349624"/>
            <a:ext cx="6347713" cy="1320800"/>
          </a:xfrm>
        </p:spPr>
        <p:txBody>
          <a:bodyPr>
            <a:normAutofit/>
          </a:bodyPr>
          <a:lstStyle/>
          <a:p>
            <a:r>
              <a:rPr lang="en-US" sz="4000" dirty="0">
                <a:latin typeface="Century Gothic" panose="020B0502020202020204" pitchFamily="34" charset="0"/>
              </a:rPr>
              <a:t>The Roles of Healthcare Providers</a:t>
            </a:r>
            <a:endParaRPr lang="en-US" sz="4000" dirty="0"/>
          </a:p>
        </p:txBody>
      </p:sp>
      <p:sp>
        <p:nvSpPr>
          <p:cNvPr id="3" name="Content Placeholder 2"/>
          <p:cNvSpPr>
            <a:spLocks noGrp="1"/>
          </p:cNvSpPr>
          <p:nvPr>
            <p:ph idx="1"/>
          </p:nvPr>
        </p:nvSpPr>
        <p:spPr>
          <a:xfrm>
            <a:off x="609599" y="1909482"/>
            <a:ext cx="7324166" cy="4760259"/>
          </a:xfrm>
        </p:spPr>
        <p:txBody>
          <a:bodyPr>
            <a:normAutofit fontScale="85000" lnSpcReduction="10000"/>
          </a:bodyPr>
          <a:lstStyle/>
          <a:p>
            <a:pPr marL="0" indent="0">
              <a:buNone/>
            </a:pPr>
            <a:r>
              <a:rPr lang="en-US" sz="2600" dirty="0" smtClean="0">
                <a:solidFill>
                  <a:schemeClr val="tx2"/>
                </a:solidFill>
                <a:latin typeface="Century Gothic" panose="020B0502020202020204" pitchFamily="34" charset="0"/>
              </a:rPr>
              <a:t>Community Health Workers are relatively new. Their duties can include</a:t>
            </a:r>
            <a:r>
              <a:rPr lang="en-US" sz="2400" dirty="0">
                <a:solidFill>
                  <a:schemeClr val="tx2"/>
                </a:solidFill>
                <a:latin typeface="Century Gothic" panose="020B0502020202020204" pitchFamily="34" charset="0"/>
              </a:rPr>
              <a:t>:</a:t>
            </a:r>
            <a:endParaRPr lang="en-US" sz="2400" dirty="0" smtClean="0">
              <a:solidFill>
                <a:schemeClr val="tx2"/>
              </a:solidFill>
              <a:latin typeface="Century Gothic" panose="020B0502020202020204" pitchFamily="34" charset="0"/>
            </a:endParaRPr>
          </a:p>
          <a:p>
            <a:pPr lvl="1"/>
            <a:r>
              <a:rPr lang="en-US" sz="2000" dirty="0" smtClean="0">
                <a:solidFill>
                  <a:schemeClr val="tx2"/>
                </a:solidFill>
                <a:latin typeface="Century Gothic" panose="020B0502020202020204" pitchFamily="34" charset="0"/>
              </a:rPr>
              <a:t>Create connections between vulnerable populations and healthcare systems.</a:t>
            </a:r>
          </a:p>
          <a:p>
            <a:pPr lvl="1"/>
            <a:r>
              <a:rPr lang="en-US" sz="2000" dirty="0" smtClean="0">
                <a:solidFill>
                  <a:schemeClr val="tx2"/>
                </a:solidFill>
                <a:latin typeface="Century Gothic" panose="020B0502020202020204" pitchFamily="34" charset="0"/>
              </a:rPr>
              <a:t>Facilitate healthcare and social service system navigation.</a:t>
            </a:r>
          </a:p>
          <a:p>
            <a:pPr lvl="1"/>
            <a:r>
              <a:rPr lang="en-US" sz="2000" dirty="0" smtClean="0">
                <a:solidFill>
                  <a:schemeClr val="tx2"/>
                </a:solidFill>
                <a:latin typeface="Century Gothic" panose="020B0502020202020204" pitchFamily="34" charset="0"/>
              </a:rPr>
              <a:t>Manage care and care transitions for vulnerable populations</a:t>
            </a:r>
          </a:p>
          <a:p>
            <a:pPr lvl="1"/>
            <a:r>
              <a:rPr lang="en-US" sz="2000" dirty="0" smtClean="0">
                <a:solidFill>
                  <a:schemeClr val="tx2"/>
                </a:solidFill>
                <a:latin typeface="Century Gothic" panose="020B0502020202020204" pitchFamily="34" charset="0"/>
              </a:rPr>
              <a:t>Ensure cultural competence among healthcare professionals serving vulnerable populations.</a:t>
            </a:r>
          </a:p>
          <a:p>
            <a:pPr lvl="1"/>
            <a:r>
              <a:rPr lang="en-US" sz="2000" dirty="0" smtClean="0">
                <a:solidFill>
                  <a:schemeClr val="tx2"/>
                </a:solidFill>
                <a:latin typeface="Century Gothic" panose="020B0502020202020204" pitchFamily="34" charset="0"/>
              </a:rPr>
              <a:t>Provide culturally appropriate health education on topics related to chronic disease prevention, physical activity and nutrition.</a:t>
            </a:r>
          </a:p>
          <a:p>
            <a:pPr lvl="1"/>
            <a:r>
              <a:rPr lang="en-US" sz="2000" dirty="0" smtClean="0">
                <a:solidFill>
                  <a:schemeClr val="tx2"/>
                </a:solidFill>
                <a:latin typeface="Century Gothic" panose="020B0502020202020204" pitchFamily="34" charset="0"/>
              </a:rPr>
              <a:t>Advocate for underserved individuals to receive appropriate services.</a:t>
            </a:r>
          </a:p>
          <a:p>
            <a:pPr lvl="1"/>
            <a:r>
              <a:rPr lang="en-US" sz="2000" dirty="0" smtClean="0">
                <a:solidFill>
                  <a:schemeClr val="tx2"/>
                </a:solidFill>
                <a:latin typeface="Century Gothic" panose="020B0502020202020204" pitchFamily="34" charset="0"/>
              </a:rPr>
              <a:t>Provide informal counseling, health screenings and referrals.</a:t>
            </a:r>
            <a:endParaRPr lang="en-US" sz="20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3087391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6966" cy="1320800"/>
          </a:xfrm>
        </p:spPr>
        <p:txBody>
          <a:bodyPr>
            <a:normAutofit/>
          </a:bodyPr>
          <a:lstStyle/>
          <a:p>
            <a:r>
              <a:rPr lang="en-US" sz="4000" dirty="0" smtClean="0"/>
              <a:t>Peer Specialists Compared to Community Health Workers</a:t>
            </a:r>
            <a:endParaRPr lang="en-US" sz="4000" dirty="0"/>
          </a:p>
        </p:txBody>
      </p:sp>
      <p:sp>
        <p:nvSpPr>
          <p:cNvPr id="3" name="Content Placeholder 2"/>
          <p:cNvSpPr>
            <a:spLocks noGrp="1"/>
          </p:cNvSpPr>
          <p:nvPr>
            <p:ph idx="1"/>
          </p:nvPr>
        </p:nvSpPr>
        <p:spPr>
          <a:xfrm>
            <a:off x="609599" y="2160590"/>
            <a:ext cx="7171766" cy="3880773"/>
          </a:xfrm>
        </p:spPr>
        <p:txBody>
          <a:bodyPr>
            <a:normAutofit/>
          </a:bodyPr>
          <a:lstStyle/>
          <a:p>
            <a:pPr marL="0" indent="0">
              <a:buNone/>
            </a:pPr>
            <a:r>
              <a:rPr lang="en-US" sz="2800" dirty="0" smtClean="0">
                <a:latin typeface="Century Gothic" panose="020B0502020202020204" pitchFamily="34" charset="0"/>
              </a:rPr>
              <a:t>How might the roles of peer specialists overlap with community health workers?</a:t>
            </a:r>
          </a:p>
          <a:p>
            <a:pPr marL="0" indent="0">
              <a:buNone/>
            </a:pPr>
            <a:endParaRPr lang="en-US" sz="2800" dirty="0">
              <a:latin typeface="Century Gothic" panose="020B0502020202020204" pitchFamily="34" charset="0"/>
            </a:endParaRPr>
          </a:p>
          <a:p>
            <a:pPr marL="0" indent="0">
              <a:buNone/>
            </a:pPr>
            <a:r>
              <a:rPr lang="en-US" sz="2800" dirty="0" smtClean="0">
                <a:latin typeface="Century Gothic" panose="020B0502020202020204" pitchFamily="34" charset="0"/>
              </a:rPr>
              <a:t>How are the roles different?</a:t>
            </a:r>
            <a:endParaRPr lang="en-US" sz="2800" dirty="0">
              <a:latin typeface="Century Gothic" panose="020B0502020202020204" pitchFamily="34" charset="0"/>
            </a:endParaRPr>
          </a:p>
        </p:txBody>
      </p:sp>
    </p:spTree>
    <p:extLst>
      <p:ext uri="{BB962C8B-B14F-4D97-AF65-F5344CB8AC3E}">
        <p14:creationId xmlns:p14="http://schemas.microsoft.com/office/powerpoint/2010/main" val="186090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panose="020B0502020202020204" pitchFamily="34" charset="0"/>
              </a:rPr>
              <a:t>The Work of Peer Specialists is Never Clinical</a:t>
            </a:r>
            <a:endParaRPr lang="en-US" dirty="0"/>
          </a:p>
        </p:txBody>
      </p:sp>
      <p:sp>
        <p:nvSpPr>
          <p:cNvPr id="3" name="Content Placeholder 2"/>
          <p:cNvSpPr>
            <a:spLocks noGrp="1"/>
          </p:cNvSpPr>
          <p:nvPr>
            <p:ph idx="1"/>
          </p:nvPr>
        </p:nvSpPr>
        <p:spPr>
          <a:xfrm>
            <a:off x="609598" y="2160590"/>
            <a:ext cx="7328171" cy="4590406"/>
          </a:xfrm>
        </p:spPr>
        <p:txBody>
          <a:bodyPr>
            <a:normAutofit/>
          </a:bodyPr>
          <a:lstStyle/>
          <a:p>
            <a:r>
              <a:rPr lang="en-US" sz="2400" dirty="0" smtClean="0">
                <a:latin typeface="Century Gothic" panose="020B0502020202020204" pitchFamily="34" charset="0"/>
              </a:rPr>
              <a:t>In working in a clinical setting a peer may be part of a care team made up of primarily clinicians.</a:t>
            </a:r>
          </a:p>
          <a:p>
            <a:r>
              <a:rPr lang="en-US" sz="2400" dirty="0" smtClean="0">
                <a:latin typeface="Century Gothic" panose="020B0502020202020204" pitchFamily="34" charset="0"/>
              </a:rPr>
              <a:t>The peer is a “valuable, independent member of the team who offers the unique insight from the point of view of a peer with shared experience”.</a:t>
            </a:r>
          </a:p>
          <a:p>
            <a:r>
              <a:rPr lang="en-US" sz="2400" dirty="0" smtClean="0">
                <a:latin typeface="Century Gothic" panose="020B0502020202020204" pitchFamily="34" charset="0"/>
              </a:rPr>
              <a:t>Peers “may also provide solutions to improve recovery orientation of the clinic and in developing richer recovery supports”.</a:t>
            </a:r>
          </a:p>
          <a:p>
            <a:pPr marL="0" indent="0">
              <a:buNone/>
            </a:pPr>
            <a:r>
              <a:rPr lang="en-US" sz="1600" dirty="0">
                <a:latin typeface="Century Gothic" panose="020B0502020202020204" pitchFamily="34" charset="0"/>
              </a:rPr>
              <a:t>	</a:t>
            </a:r>
            <a:r>
              <a:rPr lang="en-US" sz="1600" dirty="0" smtClean="0">
                <a:latin typeface="Century Gothic" panose="020B0502020202020204" pitchFamily="34" charset="0"/>
              </a:rPr>
              <a:t>	New York Office of Alcoholism and Substance Abuse Services</a:t>
            </a:r>
            <a:r>
              <a:rPr lang="en-US" sz="2400" dirty="0" smtClean="0">
                <a:latin typeface="Century Gothic" panose="020B0502020202020204" pitchFamily="34" charset="0"/>
              </a:rPr>
              <a:t>  </a:t>
            </a:r>
            <a:endParaRPr lang="en-US" sz="2400" dirty="0">
              <a:latin typeface="Century Gothic" panose="020B0502020202020204" pitchFamily="34" charset="0"/>
            </a:endParaRPr>
          </a:p>
        </p:txBody>
      </p:sp>
    </p:spTree>
    <p:extLst>
      <p:ext uri="{BB962C8B-B14F-4D97-AF65-F5344CB8AC3E}">
        <p14:creationId xmlns:p14="http://schemas.microsoft.com/office/powerpoint/2010/main" val="1179154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79" y="667870"/>
            <a:ext cx="7024744" cy="1484864"/>
          </a:xfrm>
        </p:spPr>
        <p:txBody>
          <a:bodyPr>
            <a:normAutofit/>
          </a:bodyPr>
          <a:lstStyle/>
          <a:p>
            <a:r>
              <a:rPr lang="en-US" sz="4000" dirty="0">
                <a:latin typeface="Century Gothic" panose="020B0502020202020204" pitchFamily="34" charset="0"/>
              </a:rPr>
              <a:t>The Roles of Healthcare Providers</a:t>
            </a:r>
          </a:p>
        </p:txBody>
      </p:sp>
      <p:sp>
        <p:nvSpPr>
          <p:cNvPr id="3" name="Content Placeholder 2"/>
          <p:cNvSpPr>
            <a:spLocks noGrp="1"/>
          </p:cNvSpPr>
          <p:nvPr>
            <p:ph idx="1"/>
          </p:nvPr>
        </p:nvSpPr>
        <p:spPr>
          <a:xfrm>
            <a:off x="609599" y="2366682"/>
            <a:ext cx="6347714" cy="3674681"/>
          </a:xfrm>
        </p:spPr>
        <p:txBody>
          <a:bodyPr>
            <a:normAutofit/>
          </a:bodyPr>
          <a:lstStyle/>
          <a:p>
            <a:pPr marL="68580" indent="0">
              <a:buNone/>
            </a:pPr>
            <a:r>
              <a:rPr lang="en-US" sz="2800" dirty="0" smtClean="0">
                <a:solidFill>
                  <a:schemeClr val="tx2"/>
                </a:solidFill>
                <a:latin typeface="Century Gothic" panose="020B0502020202020204" pitchFamily="34" charset="0"/>
              </a:rPr>
              <a:t>Discuss the role of a peer support worker in a clinical setting.</a:t>
            </a:r>
          </a:p>
          <a:p>
            <a:pPr marL="68580" indent="0">
              <a:buNone/>
            </a:pPr>
            <a:endParaRPr lang="en-US" sz="2800" dirty="0">
              <a:solidFill>
                <a:schemeClr val="tx2"/>
              </a:solidFill>
              <a:latin typeface="Century Gothic" panose="020B0502020202020204" pitchFamily="34" charset="0"/>
            </a:endParaRPr>
          </a:p>
          <a:p>
            <a:pPr marL="68580" indent="0">
              <a:buNone/>
            </a:pPr>
            <a:r>
              <a:rPr lang="en-US" sz="2800" dirty="0" smtClean="0">
                <a:solidFill>
                  <a:schemeClr val="tx2"/>
                </a:solidFill>
                <a:latin typeface="Century Gothic" panose="020B0502020202020204" pitchFamily="34" charset="0"/>
              </a:rPr>
              <a:t>Discuss the role of a peer support worker as part of a care team.</a:t>
            </a:r>
            <a:endParaRPr lang="en-US" sz="28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1850137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89" y="739588"/>
            <a:ext cx="6781801" cy="5609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7868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Traditional Treatment Modalities</a:t>
            </a:r>
            <a:endParaRPr lang="en-US" sz="4000" dirty="0"/>
          </a:p>
        </p:txBody>
      </p:sp>
      <p:sp>
        <p:nvSpPr>
          <p:cNvPr id="3" name="Content Placeholder 2"/>
          <p:cNvSpPr>
            <a:spLocks noGrp="1"/>
          </p:cNvSpPr>
          <p:nvPr>
            <p:ph idx="1"/>
          </p:nvPr>
        </p:nvSpPr>
        <p:spPr>
          <a:xfrm>
            <a:off x="600634" y="2250237"/>
            <a:ext cx="6741460" cy="3880773"/>
          </a:xfrm>
        </p:spPr>
        <p:txBody>
          <a:bodyPr>
            <a:normAutofit/>
          </a:bodyPr>
          <a:lstStyle/>
          <a:p>
            <a:pPr marL="0" indent="0">
              <a:buNone/>
            </a:pPr>
            <a:r>
              <a:rPr lang="en-US" sz="2800" dirty="0" smtClean="0">
                <a:latin typeface="Century Gothic" panose="020B0502020202020204" pitchFamily="34" charset="0"/>
              </a:rPr>
              <a:t>Why would a peer specialist want to know about clinical treatment modalities if we all agree that peer support is never a clinical service?</a:t>
            </a:r>
            <a:endParaRPr lang="en-US" sz="2800" dirty="0">
              <a:latin typeface="Century Gothic" panose="020B0502020202020204" pitchFamily="34" charset="0"/>
            </a:endParaRPr>
          </a:p>
        </p:txBody>
      </p:sp>
    </p:spTree>
    <p:extLst>
      <p:ext uri="{BB962C8B-B14F-4D97-AF65-F5344CB8AC3E}">
        <p14:creationId xmlns:p14="http://schemas.microsoft.com/office/powerpoint/2010/main" val="63909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Traditional Treatment Modalities</a:t>
            </a:r>
            <a:endParaRPr lang="en-US" sz="4000" dirty="0"/>
          </a:p>
        </p:txBody>
      </p:sp>
      <p:sp>
        <p:nvSpPr>
          <p:cNvPr id="3" name="Content Placeholder 2"/>
          <p:cNvSpPr>
            <a:spLocks noGrp="1"/>
          </p:cNvSpPr>
          <p:nvPr>
            <p:ph idx="1"/>
          </p:nvPr>
        </p:nvSpPr>
        <p:spPr/>
        <p:txBody>
          <a:bodyPr/>
          <a:lstStyle/>
          <a:p>
            <a:r>
              <a:rPr lang="en-US" sz="2800" dirty="0">
                <a:latin typeface="Century Gothic" panose="020B0502020202020204" pitchFamily="34" charset="0"/>
              </a:rPr>
              <a:t>Because the a CPS acts as a systems navigator and can explain unknown terms to the individuals they serve.</a:t>
            </a:r>
          </a:p>
          <a:p>
            <a:pPr marL="0" indent="0">
              <a:buNone/>
            </a:pPr>
            <a:endParaRPr lang="en-US" sz="2800" dirty="0" smtClean="0">
              <a:latin typeface="Century Gothic" panose="020B0502020202020204" pitchFamily="34" charset="0"/>
            </a:endParaRPr>
          </a:p>
          <a:p>
            <a:pPr marL="0" indent="0">
              <a:buNone/>
            </a:pPr>
            <a:r>
              <a:rPr lang="en-US" sz="2800" dirty="0" smtClean="0">
                <a:latin typeface="Century Gothic" panose="020B0502020202020204" pitchFamily="34" charset="0"/>
              </a:rPr>
              <a:t>Here </a:t>
            </a:r>
            <a:r>
              <a:rPr lang="en-US" sz="2800" dirty="0">
                <a:latin typeface="Century Gothic" panose="020B0502020202020204" pitchFamily="34" charset="0"/>
              </a:rPr>
              <a:t>are a few types of services an individual may come in contact with.</a:t>
            </a:r>
          </a:p>
          <a:p>
            <a:endParaRPr lang="en-US" dirty="0"/>
          </a:p>
        </p:txBody>
      </p:sp>
    </p:spTree>
    <p:extLst>
      <p:ext uri="{BB962C8B-B14F-4D97-AF65-F5344CB8AC3E}">
        <p14:creationId xmlns:p14="http://schemas.microsoft.com/office/powerpoint/2010/main" val="1942418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071" y="578223"/>
            <a:ext cx="7024744" cy="1256264"/>
          </a:xfrm>
        </p:spPr>
        <p:txBody>
          <a:bodyPr>
            <a:noAutofit/>
          </a:bodyPr>
          <a:lstStyle/>
          <a:p>
            <a:r>
              <a:rPr lang="en-US" sz="4000" dirty="0" smtClean="0">
                <a:latin typeface="Century Gothic" panose="020B0502020202020204" pitchFamily="34" charset="0"/>
              </a:rPr>
              <a:t>Traditional Treatment Modalities</a:t>
            </a:r>
            <a:endParaRPr lang="en-US" sz="4000" dirty="0">
              <a:latin typeface="Century Gothic" panose="020B0502020202020204" pitchFamily="34" charset="0"/>
            </a:endParaRPr>
          </a:p>
        </p:txBody>
      </p:sp>
      <p:sp>
        <p:nvSpPr>
          <p:cNvPr id="3" name="Content Placeholder 2"/>
          <p:cNvSpPr>
            <a:spLocks noGrp="1"/>
          </p:cNvSpPr>
          <p:nvPr>
            <p:ph idx="1"/>
          </p:nvPr>
        </p:nvSpPr>
        <p:spPr>
          <a:xfrm>
            <a:off x="640080" y="2034988"/>
            <a:ext cx="7262308" cy="4343400"/>
          </a:xfrm>
        </p:spPr>
        <p:txBody>
          <a:bodyPr>
            <a:normAutofit/>
          </a:bodyPr>
          <a:lstStyle/>
          <a:p>
            <a:r>
              <a:rPr lang="en-US" sz="2200" b="1" dirty="0" smtClean="0">
                <a:solidFill>
                  <a:schemeClr val="tx2"/>
                </a:solidFill>
                <a:latin typeface="Century Gothic" panose="020B0502020202020204" pitchFamily="34" charset="0"/>
              </a:rPr>
              <a:t>Crisis Intervention</a:t>
            </a:r>
            <a:r>
              <a:rPr lang="en-US" sz="2200" dirty="0" smtClean="0">
                <a:solidFill>
                  <a:schemeClr val="tx2"/>
                </a:solidFill>
                <a:latin typeface="Century Gothic" panose="020B0502020202020204" pitchFamily="34" charset="0"/>
              </a:rPr>
              <a:t>: Crisis intervention therapy aims to intervene as quickly as possible after a traumatic event has occurred. Its’ goals are to minimize destructive coping skills and create positive coping techniques.</a:t>
            </a:r>
          </a:p>
          <a:p>
            <a:r>
              <a:rPr lang="en-US" sz="2200" b="1" dirty="0" smtClean="0">
                <a:solidFill>
                  <a:schemeClr val="tx2"/>
                </a:solidFill>
                <a:latin typeface="Century Gothic" panose="020B0502020202020204" pitchFamily="34" charset="0"/>
              </a:rPr>
              <a:t>Cognitive Behavioral Therapy</a:t>
            </a:r>
            <a:r>
              <a:rPr lang="en-US" sz="2200" dirty="0" smtClean="0">
                <a:solidFill>
                  <a:schemeClr val="tx2"/>
                </a:solidFill>
                <a:latin typeface="Century Gothic" panose="020B0502020202020204" pitchFamily="34" charset="0"/>
              </a:rPr>
              <a:t>: This model stems from the idea that people are characterized by how they think of the world, and that the way they think and interpret events leads to emotional responses. The goal is to identify and change irrational of destructive thoughts that are causing negative emotions and reactions.</a:t>
            </a:r>
            <a:endParaRPr lang="en-US" sz="22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1879826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6" y="694765"/>
            <a:ext cx="7024744" cy="1256264"/>
          </a:xfrm>
        </p:spPr>
        <p:txBody>
          <a:bodyPr>
            <a:noAutofit/>
          </a:bodyPr>
          <a:lstStyle/>
          <a:p>
            <a:r>
              <a:rPr lang="en-US" sz="4000" dirty="0">
                <a:latin typeface="Century Gothic" panose="020B0502020202020204" pitchFamily="34" charset="0"/>
              </a:rPr>
              <a:t>Traditional Treatment Modalities</a:t>
            </a:r>
          </a:p>
        </p:txBody>
      </p:sp>
      <p:sp>
        <p:nvSpPr>
          <p:cNvPr id="3" name="Content Placeholder 2"/>
          <p:cNvSpPr>
            <a:spLocks noGrp="1"/>
          </p:cNvSpPr>
          <p:nvPr>
            <p:ph idx="1"/>
          </p:nvPr>
        </p:nvSpPr>
        <p:spPr>
          <a:xfrm>
            <a:off x="609600" y="2218765"/>
            <a:ext cx="7414708" cy="4000948"/>
          </a:xfrm>
        </p:spPr>
        <p:txBody>
          <a:bodyPr>
            <a:noAutofit/>
          </a:bodyPr>
          <a:lstStyle/>
          <a:p>
            <a:r>
              <a:rPr lang="en-US" sz="2600" b="1" dirty="0" smtClean="0">
                <a:latin typeface="Century Gothic" panose="020B0502020202020204" pitchFamily="34" charset="0"/>
              </a:rPr>
              <a:t>Client Centered Therapy</a:t>
            </a:r>
            <a:r>
              <a:rPr lang="en-US" sz="2600" dirty="0" smtClean="0">
                <a:latin typeface="Century Gothic" panose="020B0502020202020204" pitchFamily="34" charset="0"/>
              </a:rPr>
              <a:t>: This is focused on the therapist establishing a warm, safe environment for the individual and providing genuine empathy.</a:t>
            </a:r>
          </a:p>
          <a:p>
            <a:r>
              <a:rPr lang="en-US" sz="2600" b="1" dirty="0" smtClean="0">
                <a:latin typeface="Century Gothic" panose="020B0502020202020204" pitchFamily="34" charset="0"/>
              </a:rPr>
              <a:t>Solution Focused Therapy</a:t>
            </a:r>
            <a:r>
              <a:rPr lang="en-US" sz="2600" dirty="0" smtClean="0">
                <a:latin typeface="Century Gothic" panose="020B0502020202020204" pitchFamily="34" charset="0"/>
              </a:rPr>
              <a:t>: This seeks to establish goals and solutions to a persons problem that utilize their strengths. The individual sets their own goals and the therapist aids through psycho education and interactive counseling.</a:t>
            </a:r>
            <a:endParaRPr lang="en-US" sz="2600" dirty="0">
              <a:latin typeface="Century Gothic" panose="020B0502020202020204" pitchFamily="34" charset="0"/>
            </a:endParaRPr>
          </a:p>
        </p:txBody>
      </p:sp>
    </p:spTree>
    <p:extLst>
      <p:ext uri="{BB962C8B-B14F-4D97-AF65-F5344CB8AC3E}">
        <p14:creationId xmlns:p14="http://schemas.microsoft.com/office/powerpoint/2010/main" val="34046481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29" y="533400"/>
            <a:ext cx="7024744" cy="1143000"/>
          </a:xfrm>
        </p:spPr>
        <p:txBody>
          <a:bodyPr>
            <a:noAutofit/>
          </a:bodyPr>
          <a:lstStyle/>
          <a:p>
            <a:r>
              <a:rPr lang="en-US" sz="4000" dirty="0">
                <a:latin typeface="Century Gothic" panose="020B0502020202020204" pitchFamily="34" charset="0"/>
              </a:rPr>
              <a:t>Traditional Treatment Modalities</a:t>
            </a:r>
          </a:p>
        </p:txBody>
      </p:sp>
      <p:sp>
        <p:nvSpPr>
          <p:cNvPr id="3" name="Content Placeholder 2"/>
          <p:cNvSpPr>
            <a:spLocks noGrp="1"/>
          </p:cNvSpPr>
          <p:nvPr>
            <p:ph idx="1"/>
          </p:nvPr>
        </p:nvSpPr>
        <p:spPr>
          <a:xfrm>
            <a:off x="645459" y="1999130"/>
            <a:ext cx="7239000" cy="4195482"/>
          </a:xfrm>
        </p:spPr>
        <p:txBody>
          <a:bodyPr>
            <a:noAutofit/>
          </a:bodyPr>
          <a:lstStyle/>
          <a:p>
            <a:r>
              <a:rPr lang="en-US" sz="2400" b="1" dirty="0" smtClean="0">
                <a:latin typeface="Century Gothic" panose="020B0502020202020204" pitchFamily="34" charset="0"/>
              </a:rPr>
              <a:t>Medication and Medication Management</a:t>
            </a:r>
            <a:r>
              <a:rPr lang="en-US" sz="2400" dirty="0" smtClean="0">
                <a:latin typeface="Century Gothic" panose="020B0502020202020204" pitchFamily="34" charset="0"/>
              </a:rPr>
              <a:t>: This is </a:t>
            </a:r>
            <a:r>
              <a:rPr lang="en-US" sz="2400" dirty="0">
                <a:latin typeface="Century Gothic" panose="020B0502020202020204" pitchFamily="34" charset="0"/>
              </a:rPr>
              <a:t>a</a:t>
            </a:r>
            <a:r>
              <a:rPr lang="en-US" sz="2400" dirty="0" smtClean="0">
                <a:latin typeface="Century Gothic" panose="020B0502020202020204" pitchFamily="34" charset="0"/>
              </a:rPr>
              <a:t> treatment of mental health symptoms and the maintenance of the individual on long term medications. It assures that each medication is appropriate for the individual, effective for the condition, safe given the comorbidities and other medications being taken.</a:t>
            </a:r>
          </a:p>
          <a:p>
            <a:r>
              <a:rPr lang="en-US" sz="2400" b="1" i="1" dirty="0" smtClean="0">
                <a:latin typeface="Century Gothic" panose="020B0502020202020204" pitchFamily="34" charset="0"/>
              </a:rPr>
              <a:t>Taking medication is a personal choice. Many people have found their way to recovery without meds.</a:t>
            </a:r>
            <a:endParaRPr lang="en-US" sz="2400" b="1" i="1" dirty="0">
              <a:latin typeface="Century Gothic" panose="020B0502020202020204" pitchFamily="34" charset="0"/>
            </a:endParaRPr>
          </a:p>
        </p:txBody>
      </p:sp>
    </p:spTree>
    <p:extLst>
      <p:ext uri="{BB962C8B-B14F-4D97-AF65-F5344CB8AC3E}">
        <p14:creationId xmlns:p14="http://schemas.microsoft.com/office/powerpoint/2010/main" val="15030207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596153"/>
            <a:ext cx="7024744" cy="1143000"/>
          </a:xfrm>
        </p:spPr>
        <p:txBody>
          <a:bodyPr>
            <a:noAutofit/>
          </a:bodyPr>
          <a:lstStyle/>
          <a:p>
            <a:r>
              <a:rPr lang="en-US" sz="4000" dirty="0">
                <a:latin typeface="Century Gothic" panose="020B0502020202020204" pitchFamily="34" charset="0"/>
              </a:rPr>
              <a:t>Traditional Treatment Modalities</a:t>
            </a:r>
          </a:p>
        </p:txBody>
      </p:sp>
      <p:sp>
        <p:nvSpPr>
          <p:cNvPr id="3" name="Content Placeholder 2"/>
          <p:cNvSpPr>
            <a:spLocks noGrp="1"/>
          </p:cNvSpPr>
          <p:nvPr>
            <p:ph idx="1"/>
          </p:nvPr>
        </p:nvSpPr>
        <p:spPr>
          <a:xfrm>
            <a:off x="681318" y="1981200"/>
            <a:ext cx="7239000" cy="4191000"/>
          </a:xfrm>
        </p:spPr>
        <p:txBody>
          <a:bodyPr>
            <a:normAutofit/>
          </a:bodyPr>
          <a:lstStyle/>
          <a:p>
            <a:r>
              <a:rPr lang="en-US" sz="2000" b="1" dirty="0" smtClean="0">
                <a:latin typeface="Century Gothic" panose="020B0502020202020204" pitchFamily="34" charset="0"/>
              </a:rPr>
              <a:t>Dialectical Behavioral Therapy: </a:t>
            </a:r>
            <a:r>
              <a:rPr lang="en-US" sz="2000" dirty="0" smtClean="0">
                <a:latin typeface="Century Gothic" panose="020B0502020202020204" pitchFamily="34" charset="0"/>
              </a:rPr>
              <a:t>DBT is a modified form of Cognitive Behavioral Therapy that is designed to help people who react abnormally to emotional stimulation. This approach works towards helping people increase their emotional and cognitive regulation by learning the </a:t>
            </a:r>
            <a:r>
              <a:rPr lang="en-US" sz="2000" dirty="0">
                <a:latin typeface="Century Gothic" panose="020B0502020202020204" pitchFamily="34" charset="0"/>
              </a:rPr>
              <a:t/>
            </a:r>
            <a:br>
              <a:rPr lang="en-US" sz="2000" dirty="0">
                <a:latin typeface="Century Gothic" panose="020B0502020202020204" pitchFamily="34" charset="0"/>
              </a:rPr>
            </a:br>
            <a:r>
              <a:rPr lang="en-US" sz="2000" dirty="0" smtClean="0">
                <a:latin typeface="Century Gothic" panose="020B0502020202020204" pitchFamily="34" charset="0"/>
              </a:rPr>
              <a:t>triggers that lead to </a:t>
            </a:r>
            <a:br>
              <a:rPr lang="en-US" sz="2000" dirty="0" smtClean="0">
                <a:latin typeface="Century Gothic" panose="020B0502020202020204" pitchFamily="34" charset="0"/>
              </a:rPr>
            </a:br>
            <a:r>
              <a:rPr lang="en-US" sz="2000" dirty="0" smtClean="0">
                <a:latin typeface="Century Gothic" panose="020B0502020202020204" pitchFamily="34" charset="0"/>
              </a:rPr>
              <a:t>reactive states and </a:t>
            </a:r>
            <a:br>
              <a:rPr lang="en-US" sz="2000" dirty="0" smtClean="0">
                <a:latin typeface="Century Gothic" panose="020B0502020202020204" pitchFamily="34" charset="0"/>
              </a:rPr>
            </a:br>
            <a:r>
              <a:rPr lang="en-US" sz="2000" dirty="0" smtClean="0">
                <a:latin typeface="Century Gothic" panose="020B0502020202020204" pitchFamily="34" charset="0"/>
              </a:rPr>
              <a:t>helping assess which </a:t>
            </a:r>
            <a:br>
              <a:rPr lang="en-US" sz="2000" dirty="0" smtClean="0">
                <a:latin typeface="Century Gothic" panose="020B0502020202020204" pitchFamily="34" charset="0"/>
              </a:rPr>
            </a:br>
            <a:r>
              <a:rPr lang="en-US" sz="2000" dirty="0" smtClean="0">
                <a:latin typeface="Century Gothic" panose="020B0502020202020204" pitchFamily="34" charset="0"/>
              </a:rPr>
              <a:t>coping skills to apply </a:t>
            </a:r>
            <a:br>
              <a:rPr lang="en-US" sz="2000" dirty="0" smtClean="0">
                <a:latin typeface="Century Gothic" panose="020B0502020202020204" pitchFamily="34" charset="0"/>
              </a:rPr>
            </a:br>
            <a:r>
              <a:rPr lang="en-US" sz="2000" dirty="0" smtClean="0">
                <a:latin typeface="Century Gothic" panose="020B0502020202020204" pitchFamily="34" charset="0"/>
              </a:rPr>
              <a:t>to help avoid </a:t>
            </a:r>
            <a:br>
              <a:rPr lang="en-US" sz="2000" dirty="0" smtClean="0">
                <a:latin typeface="Century Gothic" panose="020B0502020202020204" pitchFamily="34" charset="0"/>
              </a:rPr>
            </a:br>
            <a:r>
              <a:rPr lang="en-US" sz="2000" dirty="0" smtClean="0">
                <a:latin typeface="Century Gothic" panose="020B0502020202020204" pitchFamily="34" charset="0"/>
              </a:rPr>
              <a:t>undesired reactions</a:t>
            </a:r>
            <a:r>
              <a:rPr lang="en-US" sz="2400" dirty="0" smtClean="0">
                <a:latin typeface="Century Gothic" panose="020B0502020202020204" pitchFamily="34" charset="0"/>
              </a:rPr>
              <a:t>.</a:t>
            </a:r>
            <a:endParaRPr lang="en-US" sz="2400" b="1"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2692" y="3909451"/>
            <a:ext cx="4368017" cy="259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94601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036" y="448235"/>
            <a:ext cx="7024744" cy="1143000"/>
          </a:xfrm>
        </p:spPr>
        <p:txBody>
          <a:bodyPr>
            <a:noAutofit/>
          </a:bodyPr>
          <a:lstStyle/>
          <a:p>
            <a:r>
              <a:rPr lang="en-US" sz="4000" dirty="0" smtClean="0">
                <a:latin typeface="Century Gothic" panose="020B0502020202020204" pitchFamily="34" charset="0"/>
              </a:rPr>
              <a:t>Non-Traditional </a:t>
            </a:r>
            <a:r>
              <a:rPr lang="en-US" sz="4000" dirty="0">
                <a:latin typeface="Century Gothic" panose="020B0502020202020204" pitchFamily="34" charset="0"/>
              </a:rPr>
              <a:t>Treatment Modalities</a:t>
            </a:r>
          </a:p>
        </p:txBody>
      </p:sp>
      <p:sp>
        <p:nvSpPr>
          <p:cNvPr id="3" name="Content Placeholder 2"/>
          <p:cNvSpPr>
            <a:spLocks noGrp="1"/>
          </p:cNvSpPr>
          <p:nvPr>
            <p:ph idx="1"/>
          </p:nvPr>
        </p:nvSpPr>
        <p:spPr>
          <a:xfrm>
            <a:off x="744070" y="1842247"/>
            <a:ext cx="7239000" cy="4495800"/>
          </a:xfrm>
        </p:spPr>
        <p:txBody>
          <a:bodyPr/>
          <a:lstStyle/>
          <a:p>
            <a:r>
              <a:rPr lang="en-US" sz="2400" b="1" dirty="0" smtClean="0">
                <a:latin typeface="Century Gothic" panose="020B0502020202020204" pitchFamily="34" charset="0"/>
              </a:rPr>
              <a:t>Guided Imagery: </a:t>
            </a:r>
            <a:r>
              <a:rPr lang="en-US" sz="2400" dirty="0" smtClean="0">
                <a:latin typeface="Century Gothic" panose="020B0502020202020204" pitchFamily="34" charset="0"/>
              </a:rPr>
              <a:t>Guided imagery is a self-directed relaxation tool that helps people regain control by reducing anxiety and anger. It helps people confront traumatic memories using indirect symbolism and metaphors, and works to naturally elevate serotonin-like neuro hormones.</a:t>
            </a:r>
          </a:p>
          <a:p>
            <a:pPr marL="68580" indent="0">
              <a:buNone/>
            </a:pPr>
            <a:endParaRPr lang="en-US" b="1" dirty="0"/>
          </a:p>
          <a:p>
            <a:pPr marL="68580" indent="0">
              <a:buNone/>
            </a:pPr>
            <a:endParaRPr lang="en-US" b="1"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4779152"/>
            <a:ext cx="2343150" cy="1683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42778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389" y="309282"/>
            <a:ext cx="7024744" cy="1143000"/>
          </a:xfrm>
        </p:spPr>
        <p:txBody>
          <a:bodyPr>
            <a:noAutofit/>
          </a:bodyPr>
          <a:lstStyle/>
          <a:p>
            <a:r>
              <a:rPr lang="en-US" sz="4000" dirty="0">
                <a:latin typeface="Century Gothic" panose="020B0502020202020204" pitchFamily="34" charset="0"/>
              </a:rPr>
              <a:t>Non-Traditional Treatment Modalities</a:t>
            </a:r>
          </a:p>
        </p:txBody>
      </p:sp>
      <p:sp>
        <p:nvSpPr>
          <p:cNvPr id="3" name="Content Placeholder 2"/>
          <p:cNvSpPr>
            <a:spLocks noGrp="1"/>
          </p:cNvSpPr>
          <p:nvPr>
            <p:ph idx="1"/>
          </p:nvPr>
        </p:nvSpPr>
        <p:spPr>
          <a:xfrm>
            <a:off x="672353" y="1703295"/>
            <a:ext cx="7338508" cy="4310230"/>
          </a:xfrm>
        </p:spPr>
        <p:txBody>
          <a:bodyPr>
            <a:normAutofit/>
          </a:bodyPr>
          <a:lstStyle/>
          <a:p>
            <a:r>
              <a:rPr lang="en-US" sz="2000" b="1" dirty="0">
                <a:latin typeface="Century Gothic" panose="020B0502020202020204" pitchFamily="34" charset="0"/>
              </a:rPr>
              <a:t>Meditation: </a:t>
            </a:r>
            <a:r>
              <a:rPr lang="en-US" sz="2000" dirty="0">
                <a:latin typeface="Century Gothic" panose="020B0502020202020204" pitchFamily="34" charset="0"/>
              </a:rPr>
              <a:t>There are many forms of meditation. There is concentrative </a:t>
            </a:r>
            <a:r>
              <a:rPr lang="en-US" sz="2000" dirty="0" smtClean="0">
                <a:latin typeface="Century Gothic" panose="020B0502020202020204" pitchFamily="34" charset="0"/>
              </a:rPr>
              <a:t>meditation in which you sit or lie comfortably and concentrate on your breathing. In mindfulness meditation you relax comfortably and observe your surroundings without forming judgements. For transcendental meditation you need to close your eyes and try to empty your mind. With meditation you can slow down your breathing, heart rate and lower blood pressure. It can relieve the symptoms of stress and anxiety.</a:t>
            </a:r>
            <a:endParaRPr lang="en-US" sz="2000" b="1" dirty="0">
              <a:latin typeface="Century Gothic" panose="020B0502020202020204" pitchFamily="34" charset="0"/>
            </a:endParaRP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2541" y="4994165"/>
            <a:ext cx="4048967" cy="1629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97820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67870"/>
            <a:ext cx="7024744" cy="1143000"/>
          </a:xfrm>
        </p:spPr>
        <p:txBody>
          <a:bodyPr>
            <a:noAutofit/>
          </a:bodyPr>
          <a:lstStyle/>
          <a:p>
            <a:r>
              <a:rPr lang="en-US" sz="4000" dirty="0">
                <a:latin typeface="Century Gothic" panose="020B0502020202020204" pitchFamily="34" charset="0"/>
              </a:rPr>
              <a:t>Non-Traditional Treatment Modalities</a:t>
            </a:r>
          </a:p>
        </p:txBody>
      </p:sp>
      <p:sp>
        <p:nvSpPr>
          <p:cNvPr id="3" name="Content Placeholder 2"/>
          <p:cNvSpPr>
            <a:spLocks noGrp="1"/>
          </p:cNvSpPr>
          <p:nvPr>
            <p:ph idx="1"/>
          </p:nvPr>
        </p:nvSpPr>
        <p:spPr>
          <a:xfrm>
            <a:off x="731532" y="2056425"/>
            <a:ext cx="7315200" cy="3508977"/>
          </a:xfrm>
        </p:spPr>
        <p:txBody>
          <a:bodyPr>
            <a:normAutofit/>
          </a:bodyPr>
          <a:lstStyle/>
          <a:p>
            <a:r>
              <a:rPr lang="en-US" sz="2400" b="1" dirty="0" smtClean="0">
                <a:latin typeface="Century Gothic" panose="020B0502020202020204" pitchFamily="34" charset="0"/>
              </a:rPr>
              <a:t>Creative Therapies: </a:t>
            </a:r>
            <a:r>
              <a:rPr lang="en-US" sz="2400" dirty="0" smtClean="0">
                <a:latin typeface="Century Gothic" panose="020B0502020202020204" pitchFamily="34" charset="0"/>
              </a:rPr>
              <a:t>Creative therapy involves using art, dance, and drama to promote self-awareness, express trauma, aid communication and facilitate change. These techniques are often used for individuals who have difficulty verbalizing their emotions.</a:t>
            </a:r>
            <a:endParaRPr lang="en-US" sz="2400" b="1" dirty="0">
              <a:latin typeface="Century Gothic" panose="020B0502020202020204" pitchFamily="34"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4679577"/>
            <a:ext cx="1767864"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74947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377" y="452718"/>
            <a:ext cx="7024744" cy="1143000"/>
          </a:xfrm>
        </p:spPr>
        <p:txBody>
          <a:bodyPr>
            <a:noAutofit/>
          </a:bodyPr>
          <a:lstStyle/>
          <a:p>
            <a:r>
              <a:rPr lang="en-US" sz="4000" dirty="0">
                <a:latin typeface="Century Gothic" panose="020B0502020202020204" pitchFamily="34" charset="0"/>
              </a:rPr>
              <a:t>Non-Traditional Treatment Modalities</a:t>
            </a:r>
          </a:p>
        </p:txBody>
      </p:sp>
      <p:sp>
        <p:nvSpPr>
          <p:cNvPr id="3" name="Content Placeholder 2"/>
          <p:cNvSpPr>
            <a:spLocks noGrp="1"/>
          </p:cNvSpPr>
          <p:nvPr>
            <p:ph idx="1"/>
          </p:nvPr>
        </p:nvSpPr>
        <p:spPr>
          <a:xfrm>
            <a:off x="753035" y="1815353"/>
            <a:ext cx="6777317" cy="3508977"/>
          </a:xfrm>
        </p:spPr>
        <p:txBody>
          <a:bodyPr>
            <a:normAutofit/>
          </a:bodyPr>
          <a:lstStyle/>
          <a:p>
            <a:r>
              <a:rPr lang="en-US" sz="2400" b="1" dirty="0" smtClean="0">
                <a:latin typeface="Century Gothic" panose="020B0502020202020204" pitchFamily="34" charset="0"/>
              </a:rPr>
              <a:t>Yoga: </a:t>
            </a:r>
            <a:r>
              <a:rPr lang="en-US" sz="2400" dirty="0" smtClean="0">
                <a:latin typeface="Century Gothic" panose="020B0502020202020204" pitchFamily="34" charset="0"/>
              </a:rPr>
              <a:t>Yoga moves you from the fight-or-flight mode to rest-and-digest or consider. You typically have less anxiety and enter a more relaxed state. It increases your sense of self and has overall health benefits through stress relief and physical toning.</a:t>
            </a:r>
            <a:endParaRPr lang="en-US" sz="2400" b="1" dirty="0">
              <a:latin typeface="Century Gothic" panose="020B0502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587" y="4183970"/>
            <a:ext cx="2512359" cy="2476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3963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494" y="658907"/>
            <a:ext cx="7024744" cy="1143000"/>
          </a:xfrm>
        </p:spPr>
        <p:txBody>
          <a:bodyPr>
            <a:normAutofit/>
          </a:bodyPr>
          <a:lstStyle/>
          <a:p>
            <a:r>
              <a:rPr lang="en-US" sz="4000" dirty="0" smtClean="0">
                <a:latin typeface="Century Gothic" panose="020B0502020202020204" pitchFamily="34" charset="0"/>
              </a:rPr>
              <a:t>New Treatment </a:t>
            </a:r>
            <a:r>
              <a:rPr lang="en-US" sz="4000" dirty="0">
                <a:latin typeface="Century Gothic" panose="020B0502020202020204" pitchFamily="34" charset="0"/>
              </a:rPr>
              <a:t>Modalities</a:t>
            </a:r>
          </a:p>
        </p:txBody>
      </p:sp>
      <p:sp>
        <p:nvSpPr>
          <p:cNvPr id="3" name="Content Placeholder 2"/>
          <p:cNvSpPr>
            <a:spLocks noGrp="1"/>
          </p:cNvSpPr>
          <p:nvPr>
            <p:ph idx="1"/>
          </p:nvPr>
        </p:nvSpPr>
        <p:spPr>
          <a:xfrm>
            <a:off x="744070" y="1752600"/>
            <a:ext cx="7315200" cy="4191000"/>
          </a:xfrm>
        </p:spPr>
        <p:txBody>
          <a:bodyPr>
            <a:normAutofit fontScale="92500" lnSpcReduction="10000"/>
          </a:bodyPr>
          <a:lstStyle/>
          <a:p>
            <a:pPr>
              <a:buFont typeface="Wingdings" panose="05000000000000000000" pitchFamily="2" charset="2"/>
              <a:buChar char="Ø"/>
            </a:pPr>
            <a:r>
              <a:rPr lang="en-US" sz="2400" b="1" dirty="0" smtClean="0">
                <a:latin typeface="Century Gothic" panose="020B0502020202020204" pitchFamily="34" charset="0"/>
              </a:rPr>
              <a:t>Nutrition: </a:t>
            </a:r>
            <a:r>
              <a:rPr lang="en-US" sz="2400" dirty="0" smtClean="0">
                <a:latin typeface="Century Gothic" panose="020B0502020202020204" pitchFamily="34" charset="0"/>
              </a:rPr>
              <a:t>The emerging field of nutritional psychiatry is finding that there are many consequences and correlations between what you eat and how you feel and ultimately behave. S</a:t>
            </a:r>
          </a:p>
          <a:p>
            <a:pPr>
              <a:buFont typeface="Wingdings" panose="05000000000000000000" pitchFamily="2" charset="2"/>
              <a:buChar char="Ø"/>
            </a:pPr>
            <a:r>
              <a:rPr lang="en-US" sz="2400" dirty="0" smtClean="0">
                <a:latin typeface="Century Gothic" panose="020B0502020202020204" pitchFamily="34" charset="0"/>
              </a:rPr>
              <a:t>Serotonin is a neurotransmitter that helps regulate sleep and appetite, mediate moods, and inhibit pain. </a:t>
            </a:r>
            <a:endParaRPr lang="en-US" sz="2400" dirty="0">
              <a:latin typeface="Century Gothic" panose="020B0502020202020204" pitchFamily="34" charset="0"/>
            </a:endParaRPr>
          </a:p>
          <a:p>
            <a:pPr>
              <a:buFont typeface="Wingdings" panose="05000000000000000000" pitchFamily="2" charset="2"/>
              <a:buChar char="Ø"/>
            </a:pPr>
            <a:r>
              <a:rPr lang="en-US" sz="2400" dirty="0" smtClean="0">
                <a:latin typeface="Century Gothic" panose="020B0502020202020204" pitchFamily="34" charset="0"/>
              </a:rPr>
              <a:t>Approximately 95% of your serotonin is produced in your gastrointestinal tract and your gastrointestinal tract is lined with hundreds of millions or nerve cells or neurons.</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16082129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The Finances of Healthcare</a:t>
            </a:r>
            <a:endParaRPr lang="en-US" sz="4000" dirty="0"/>
          </a:p>
        </p:txBody>
      </p:sp>
      <p:sp>
        <p:nvSpPr>
          <p:cNvPr id="3" name="Content Placeholder 2"/>
          <p:cNvSpPr>
            <a:spLocks noGrp="1"/>
          </p:cNvSpPr>
          <p:nvPr>
            <p:ph idx="1"/>
          </p:nvPr>
        </p:nvSpPr>
        <p:spPr>
          <a:xfrm>
            <a:off x="609599" y="2811294"/>
            <a:ext cx="6347714" cy="3230069"/>
          </a:xfrm>
        </p:spPr>
        <p:txBody>
          <a:bodyPr>
            <a:normAutofit/>
          </a:bodyPr>
          <a:lstStyle/>
          <a:p>
            <a:pPr marL="0" indent="0">
              <a:buNone/>
            </a:pPr>
            <a:r>
              <a:rPr lang="en-US" sz="3200" dirty="0" smtClean="0">
                <a:latin typeface="Century Gothic" panose="020B0502020202020204" pitchFamily="34" charset="0"/>
              </a:rPr>
              <a:t>How are healthcare services paid for?</a:t>
            </a:r>
            <a:endParaRPr lang="en-US" sz="3200" dirty="0">
              <a:latin typeface="Century Gothic" panose="020B0502020202020204" pitchFamily="34" charset="0"/>
            </a:endParaRPr>
          </a:p>
        </p:txBody>
      </p:sp>
    </p:spTree>
    <p:extLst>
      <p:ext uri="{BB962C8B-B14F-4D97-AF65-F5344CB8AC3E}">
        <p14:creationId xmlns:p14="http://schemas.microsoft.com/office/powerpoint/2010/main" val="68385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35" y="883024"/>
            <a:ext cx="7024744" cy="1143000"/>
          </a:xfrm>
        </p:spPr>
        <p:txBody>
          <a:bodyPr>
            <a:normAutofit/>
          </a:bodyPr>
          <a:lstStyle/>
          <a:p>
            <a:r>
              <a:rPr lang="en-US" sz="4000" dirty="0">
                <a:latin typeface="Century Gothic" panose="020B0502020202020204" pitchFamily="34" charset="0"/>
              </a:rPr>
              <a:t>The Finances of Healthcare</a:t>
            </a:r>
          </a:p>
        </p:txBody>
      </p:sp>
      <p:sp>
        <p:nvSpPr>
          <p:cNvPr id="3" name="Content Placeholder 2"/>
          <p:cNvSpPr>
            <a:spLocks noGrp="1"/>
          </p:cNvSpPr>
          <p:nvPr>
            <p:ph idx="1"/>
          </p:nvPr>
        </p:nvSpPr>
        <p:spPr>
          <a:xfrm>
            <a:off x="720762" y="2066364"/>
            <a:ext cx="7562625" cy="4253754"/>
          </a:xfrm>
        </p:spPr>
        <p:txBody>
          <a:bodyPr>
            <a:normAutofit fontScale="92500" lnSpcReduction="10000"/>
          </a:bodyPr>
          <a:lstStyle/>
          <a:p>
            <a:r>
              <a:rPr lang="en-US" sz="2400" dirty="0" smtClean="0">
                <a:latin typeface="Century Gothic" panose="020B0502020202020204" pitchFamily="34" charset="0"/>
              </a:rPr>
              <a:t>Medicare: Responsible for 20% of healthcare costs</a:t>
            </a:r>
          </a:p>
          <a:p>
            <a:r>
              <a:rPr lang="en-US" sz="2400" dirty="0" smtClean="0">
                <a:latin typeface="Century Gothic" panose="020B0502020202020204" pitchFamily="34" charset="0"/>
              </a:rPr>
              <a:t>Medicaid: Responsible for 17% of costs </a:t>
            </a:r>
          </a:p>
          <a:p>
            <a:r>
              <a:rPr lang="en-US" sz="2400" dirty="0" smtClean="0">
                <a:latin typeface="Century Gothic" panose="020B0502020202020204" pitchFamily="34" charset="0"/>
              </a:rPr>
              <a:t>Veterans Administration 3% of costs</a:t>
            </a:r>
          </a:p>
          <a:p>
            <a:r>
              <a:rPr lang="en-US" sz="2400" dirty="0" smtClean="0">
                <a:latin typeface="Century Gothic" panose="020B0502020202020204" pitchFamily="34" charset="0"/>
              </a:rPr>
              <a:t>State tax dollars</a:t>
            </a:r>
          </a:p>
          <a:p>
            <a:r>
              <a:rPr lang="en-US" sz="2400" dirty="0" smtClean="0">
                <a:latin typeface="Century Gothic" panose="020B0502020202020204" pitchFamily="34" charset="0"/>
              </a:rPr>
              <a:t>Private pay (cash) 11%</a:t>
            </a:r>
          </a:p>
          <a:p>
            <a:r>
              <a:rPr lang="en-US" sz="2400" dirty="0" smtClean="0">
                <a:latin typeface="Century Gothic" panose="020B0502020202020204" pitchFamily="34" charset="0"/>
              </a:rPr>
              <a:t>Sliding scale (based on income)</a:t>
            </a:r>
          </a:p>
          <a:p>
            <a:r>
              <a:rPr lang="en-US" sz="2400" dirty="0" smtClean="0">
                <a:latin typeface="Century Gothic" panose="020B0502020202020204" pitchFamily="34" charset="0"/>
              </a:rPr>
              <a:t>Private health insurance (including co-pays and deductibles) Responsible for 34% of healthcare costs</a:t>
            </a:r>
          </a:p>
          <a:p>
            <a:r>
              <a:rPr lang="en-US" sz="2400" dirty="0" smtClean="0">
                <a:latin typeface="Century Gothic" panose="020B0502020202020204" pitchFamily="34" charset="0"/>
              </a:rPr>
              <a:t>Other 3</a:t>
            </a:r>
            <a:r>
              <a:rPr lang="en-US" sz="2400" baseline="30000" dirty="0" smtClean="0">
                <a:latin typeface="Century Gothic" panose="020B0502020202020204" pitchFamily="34" charset="0"/>
              </a:rPr>
              <a:t>rd</a:t>
            </a:r>
            <a:r>
              <a:rPr lang="en-US" sz="2400" dirty="0" smtClean="0">
                <a:latin typeface="Century Gothic" panose="020B0502020202020204" pitchFamily="34" charset="0"/>
              </a:rPr>
              <a:t> parties 8%</a:t>
            </a:r>
          </a:p>
          <a:p>
            <a:endParaRPr lang="en-US" dirty="0"/>
          </a:p>
        </p:txBody>
      </p:sp>
      <p:sp>
        <p:nvSpPr>
          <p:cNvPr id="4" name="Right Brace 3"/>
          <p:cNvSpPr/>
          <p:nvPr/>
        </p:nvSpPr>
        <p:spPr>
          <a:xfrm>
            <a:off x="5836024" y="3953435"/>
            <a:ext cx="45719" cy="457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8026520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706" y="658906"/>
            <a:ext cx="7024744" cy="1143000"/>
          </a:xfrm>
        </p:spPr>
        <p:txBody>
          <a:bodyPr>
            <a:normAutofit/>
          </a:bodyPr>
          <a:lstStyle/>
          <a:p>
            <a:r>
              <a:rPr lang="en-US" sz="4000" dirty="0">
                <a:latin typeface="Century Gothic" panose="020B0502020202020204" pitchFamily="34" charset="0"/>
              </a:rPr>
              <a:t>The Finances of Healthcare</a:t>
            </a:r>
          </a:p>
        </p:txBody>
      </p:sp>
      <p:sp>
        <p:nvSpPr>
          <p:cNvPr id="3" name="Content Placeholder 2"/>
          <p:cNvSpPr>
            <a:spLocks noGrp="1"/>
          </p:cNvSpPr>
          <p:nvPr>
            <p:ph idx="1"/>
          </p:nvPr>
        </p:nvSpPr>
        <p:spPr/>
        <p:txBody>
          <a:bodyPr/>
          <a:lstStyle/>
          <a:p>
            <a:pPr marL="68580" indent="0">
              <a:buNone/>
            </a:pPr>
            <a:endParaRPr lang="en-US" dirty="0" smtClean="0"/>
          </a:p>
          <a:p>
            <a:pPr marL="68580" indent="0" algn="ctr">
              <a:buNone/>
            </a:pPr>
            <a:r>
              <a:rPr lang="en-US" sz="3200" dirty="0" smtClean="0">
                <a:latin typeface="Century Gothic" panose="020B0502020202020204" pitchFamily="34" charset="0"/>
              </a:rPr>
              <a:t>What is Parity?</a:t>
            </a:r>
            <a:endParaRPr lang="en-US" sz="3200" dirty="0">
              <a:latin typeface="Century Gothic" panose="020B0502020202020204" pitchFamily="34" charset="0"/>
            </a:endParaRPr>
          </a:p>
        </p:txBody>
      </p:sp>
    </p:spTree>
    <p:extLst>
      <p:ext uri="{BB962C8B-B14F-4D97-AF65-F5344CB8AC3E}">
        <p14:creationId xmlns:p14="http://schemas.microsoft.com/office/powerpoint/2010/main" val="1535180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00048" cy="1320800"/>
          </a:xfrm>
        </p:spPr>
        <p:txBody>
          <a:bodyPr>
            <a:normAutofit fontScale="90000"/>
          </a:bodyPr>
          <a:lstStyle/>
          <a:p>
            <a:r>
              <a:rPr lang="en-US" dirty="0" smtClean="0">
                <a:latin typeface="Century Gothic" panose="020B0502020202020204" pitchFamily="34" charset="0"/>
              </a:rPr>
              <a:t>The Mental Health Parity and Addiction Equity Act (MHPAEA)</a:t>
            </a:r>
            <a:endParaRPr lang="en-US" dirty="0">
              <a:latin typeface="Century Gothic" panose="020B0502020202020204" pitchFamily="34" charset="0"/>
            </a:endParaRPr>
          </a:p>
        </p:txBody>
      </p:sp>
      <p:sp>
        <p:nvSpPr>
          <p:cNvPr id="3" name="Content Placeholder 2"/>
          <p:cNvSpPr>
            <a:spLocks noGrp="1"/>
          </p:cNvSpPr>
          <p:nvPr>
            <p:ph idx="1"/>
          </p:nvPr>
        </p:nvSpPr>
        <p:spPr>
          <a:xfrm>
            <a:off x="609599" y="2160590"/>
            <a:ext cx="7225554" cy="3880773"/>
          </a:xfrm>
        </p:spPr>
        <p:txBody>
          <a:bodyPr>
            <a:normAutofit/>
          </a:bodyPr>
          <a:lstStyle/>
          <a:p>
            <a:pPr marL="0" indent="0">
              <a:buNone/>
            </a:pPr>
            <a:r>
              <a:rPr lang="en-US" sz="2800" dirty="0" smtClean="0">
                <a:latin typeface="Century Gothic" panose="020B0502020202020204" pitchFamily="34" charset="0"/>
              </a:rPr>
              <a:t>The Paul Wellstone and Pete </a:t>
            </a:r>
            <a:r>
              <a:rPr lang="en-US" sz="2800" dirty="0" err="1" smtClean="0">
                <a:latin typeface="Century Gothic" panose="020B0502020202020204" pitchFamily="34" charset="0"/>
              </a:rPr>
              <a:t>Domnici</a:t>
            </a:r>
            <a:r>
              <a:rPr lang="en-US" sz="2800" dirty="0" smtClean="0">
                <a:latin typeface="Century Gothic" panose="020B0502020202020204" pitchFamily="34" charset="0"/>
              </a:rPr>
              <a:t> MHPAEA of 2008 is a federal law that generally prevents group health plans and health insurance issuers that provide mental health or substance use disorder benefits from imposing less favorable benefit limitations on those benefits than on medical/surgical benefits.</a:t>
            </a:r>
            <a:endParaRPr lang="en-US" sz="2800" dirty="0">
              <a:latin typeface="Century Gothic" panose="020B0502020202020204" pitchFamily="34" charset="0"/>
            </a:endParaRPr>
          </a:p>
        </p:txBody>
      </p:sp>
    </p:spTree>
    <p:extLst>
      <p:ext uri="{BB962C8B-B14F-4D97-AF65-F5344CB8AC3E}">
        <p14:creationId xmlns:p14="http://schemas.microsoft.com/office/powerpoint/2010/main" val="1960601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986117"/>
            <a:ext cx="7064189" cy="896471"/>
          </a:xfrm>
        </p:spPr>
        <p:txBody>
          <a:bodyPr>
            <a:normAutofit/>
          </a:bodyPr>
          <a:lstStyle/>
          <a:p>
            <a:r>
              <a:rPr lang="en-US" sz="4000" dirty="0" smtClean="0">
                <a:latin typeface="Century Gothic" panose="020B0502020202020204" pitchFamily="34" charset="0"/>
              </a:rPr>
              <a:t>Parity</a:t>
            </a:r>
            <a:endParaRPr lang="en-US" sz="4000" dirty="0"/>
          </a:p>
        </p:txBody>
      </p:sp>
      <p:sp>
        <p:nvSpPr>
          <p:cNvPr id="3" name="Content Placeholder 2"/>
          <p:cNvSpPr>
            <a:spLocks noGrp="1"/>
          </p:cNvSpPr>
          <p:nvPr>
            <p:ph idx="1"/>
          </p:nvPr>
        </p:nvSpPr>
        <p:spPr>
          <a:xfrm>
            <a:off x="609598" y="2160590"/>
            <a:ext cx="7315201" cy="4437434"/>
          </a:xfrm>
        </p:spPr>
        <p:txBody>
          <a:bodyPr>
            <a:normAutofit/>
          </a:bodyPr>
          <a:lstStyle/>
          <a:p>
            <a:r>
              <a:rPr lang="en-US" sz="2800" dirty="0" smtClean="0">
                <a:latin typeface="Century Gothic" panose="020B0502020202020204" pitchFamily="34" charset="0"/>
              </a:rPr>
              <a:t>Mental health parity refers to the equal treatment of physical health and mental health or substance use disorders.</a:t>
            </a:r>
          </a:p>
          <a:p>
            <a:r>
              <a:rPr lang="en-US" sz="2800" dirty="0" smtClean="0">
                <a:latin typeface="Century Gothic" panose="020B0502020202020204" pitchFamily="34" charset="0"/>
              </a:rPr>
              <a:t>Behavioral health is provided in the same way that other health conditions are. Parity is “equal coverage”.</a:t>
            </a:r>
          </a:p>
          <a:p>
            <a:r>
              <a:rPr lang="en-US" sz="2800" dirty="0" smtClean="0">
                <a:latin typeface="Century Gothic" panose="020B0502020202020204" pitchFamily="34" charset="0"/>
              </a:rPr>
              <a:t>Certain health plans are exempted from the parity law.</a:t>
            </a:r>
          </a:p>
          <a:p>
            <a:endParaRPr lang="en-US" sz="2800" dirty="0">
              <a:latin typeface="Century Gothic" panose="020B0502020202020204" pitchFamily="34" charset="0"/>
            </a:endParaRPr>
          </a:p>
        </p:txBody>
      </p:sp>
    </p:spTree>
    <p:extLst>
      <p:ext uri="{BB962C8B-B14F-4D97-AF65-F5344CB8AC3E}">
        <p14:creationId xmlns:p14="http://schemas.microsoft.com/office/powerpoint/2010/main" val="26027801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23" y="699247"/>
            <a:ext cx="7153836" cy="896471"/>
          </a:xfrm>
        </p:spPr>
        <p:txBody>
          <a:bodyPr>
            <a:normAutofit/>
          </a:bodyPr>
          <a:lstStyle/>
          <a:p>
            <a:r>
              <a:rPr lang="en-US" sz="4000" dirty="0" smtClean="0">
                <a:latin typeface="Century Gothic" panose="020B0502020202020204" pitchFamily="34" charset="0"/>
              </a:rPr>
              <a:t>Parity</a:t>
            </a:r>
            <a:endParaRPr lang="en-US" sz="4000" dirty="0"/>
          </a:p>
        </p:txBody>
      </p:sp>
      <p:sp>
        <p:nvSpPr>
          <p:cNvPr id="3" name="Content Placeholder 2"/>
          <p:cNvSpPr>
            <a:spLocks noGrp="1"/>
          </p:cNvSpPr>
          <p:nvPr>
            <p:ph idx="1"/>
          </p:nvPr>
        </p:nvSpPr>
        <p:spPr>
          <a:xfrm>
            <a:off x="609599" y="1810872"/>
            <a:ext cx="6347714" cy="4230492"/>
          </a:xfrm>
        </p:spPr>
        <p:txBody>
          <a:bodyPr>
            <a:noAutofit/>
          </a:bodyPr>
          <a:lstStyle/>
          <a:p>
            <a:pPr marL="0" indent="0">
              <a:buNone/>
            </a:pPr>
            <a:r>
              <a:rPr lang="en-US" sz="2400" dirty="0" smtClean="0">
                <a:latin typeface="Century Gothic" panose="020B0502020202020204" pitchFamily="34" charset="0"/>
              </a:rPr>
              <a:t>Health plans exempted from the parity law</a:t>
            </a:r>
          </a:p>
          <a:p>
            <a:pPr lvl="1">
              <a:buFont typeface="Wingdings" panose="05000000000000000000" pitchFamily="2" charset="2"/>
              <a:buChar char="Ø"/>
            </a:pPr>
            <a:r>
              <a:rPr lang="en-US" sz="2400" dirty="0" smtClean="0">
                <a:latin typeface="Century Gothic" panose="020B0502020202020204" pitchFamily="34" charset="0"/>
              </a:rPr>
              <a:t>Most types of Medicare</a:t>
            </a:r>
          </a:p>
          <a:p>
            <a:pPr lvl="1">
              <a:buFont typeface="Wingdings" panose="05000000000000000000" pitchFamily="2" charset="2"/>
              <a:buChar char="Ø"/>
            </a:pPr>
            <a:r>
              <a:rPr lang="en-US" sz="2400" dirty="0" smtClean="0">
                <a:latin typeface="Century Gothic" panose="020B0502020202020204" pitchFamily="34" charset="0"/>
              </a:rPr>
              <a:t>Medicaid fee for service plans</a:t>
            </a:r>
          </a:p>
          <a:p>
            <a:pPr lvl="1">
              <a:buFont typeface="Wingdings" panose="05000000000000000000" pitchFamily="2" charset="2"/>
              <a:buChar char="Ø"/>
            </a:pPr>
            <a:r>
              <a:rPr lang="en-US" sz="2400" dirty="0" smtClean="0">
                <a:latin typeface="Century Gothic" panose="020B0502020202020204" pitchFamily="34" charset="0"/>
              </a:rPr>
              <a:t>“Grandfathered” plans that were in place prior to the enactment of the parity law.</a:t>
            </a:r>
          </a:p>
          <a:p>
            <a:pPr lvl="1">
              <a:buFont typeface="Wingdings" panose="05000000000000000000" pitchFamily="2" charset="2"/>
              <a:buChar char="Ø"/>
            </a:pPr>
            <a:r>
              <a:rPr lang="en-US" sz="2400" dirty="0" smtClean="0">
                <a:latin typeface="Century Gothic" panose="020B0502020202020204" pitchFamily="34" charset="0"/>
              </a:rPr>
              <a:t>Some plans that receive an exemption because of increased costs related to parity</a:t>
            </a:r>
            <a:endParaRPr lang="en-US" sz="2400" dirty="0">
              <a:latin typeface="Century Gothic" panose="020B0502020202020204" pitchFamily="34" charset="0"/>
            </a:endParaRPr>
          </a:p>
        </p:txBody>
      </p:sp>
    </p:spTree>
    <p:extLst>
      <p:ext uri="{BB962C8B-B14F-4D97-AF65-F5344CB8AC3E}">
        <p14:creationId xmlns:p14="http://schemas.microsoft.com/office/powerpoint/2010/main" val="26975869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Challenges for the Peer Community</a:t>
            </a:r>
          </a:p>
        </p:txBody>
      </p:sp>
      <p:sp>
        <p:nvSpPr>
          <p:cNvPr id="3" name="Content Placeholder 2"/>
          <p:cNvSpPr>
            <a:spLocks noGrp="1"/>
          </p:cNvSpPr>
          <p:nvPr>
            <p:ph idx="1"/>
          </p:nvPr>
        </p:nvSpPr>
        <p:spPr>
          <a:xfrm>
            <a:off x="609599" y="2947481"/>
            <a:ext cx="6347714" cy="3093882"/>
          </a:xfrm>
        </p:spPr>
        <p:txBody>
          <a:bodyPr>
            <a:normAutofit/>
          </a:bodyPr>
          <a:lstStyle/>
          <a:p>
            <a:pPr marL="0" indent="0">
              <a:buNone/>
            </a:pPr>
            <a:r>
              <a:rPr lang="en-US" sz="2800" dirty="0" smtClean="0">
                <a:latin typeface="Century Gothic" panose="020B0502020202020204" pitchFamily="34" charset="0"/>
              </a:rPr>
              <a:t>Name some important challenges facing the peer community and peer support.</a:t>
            </a:r>
            <a:endParaRPr lang="en-US" sz="2800" dirty="0">
              <a:latin typeface="Century Gothic" panose="020B0502020202020204" pitchFamily="34" charset="0"/>
            </a:endParaRPr>
          </a:p>
        </p:txBody>
      </p:sp>
    </p:spTree>
    <p:extLst>
      <p:ext uri="{BB962C8B-B14F-4D97-AF65-F5344CB8AC3E}">
        <p14:creationId xmlns:p14="http://schemas.microsoft.com/office/powerpoint/2010/main" val="3976340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for the Peer Community</a:t>
            </a:r>
            <a:endParaRPr lang="en-US" dirty="0"/>
          </a:p>
        </p:txBody>
      </p:sp>
      <p:sp>
        <p:nvSpPr>
          <p:cNvPr id="3" name="Content Placeholder 2"/>
          <p:cNvSpPr>
            <a:spLocks noGrp="1"/>
          </p:cNvSpPr>
          <p:nvPr>
            <p:ph idx="1"/>
          </p:nvPr>
        </p:nvSpPr>
        <p:spPr>
          <a:xfrm>
            <a:off x="609599" y="2160590"/>
            <a:ext cx="7474086" cy="4288848"/>
          </a:xfrm>
        </p:spPr>
        <p:txBody>
          <a:bodyPr>
            <a:normAutofit lnSpcReduction="10000"/>
          </a:bodyPr>
          <a:lstStyle/>
          <a:p>
            <a:r>
              <a:rPr lang="en-US" sz="2400" dirty="0" smtClean="0">
                <a:latin typeface="Century Gothic" panose="020B0502020202020204" pitchFamily="34" charset="0"/>
              </a:rPr>
              <a:t>The peer community currently faces a number of important challenges.</a:t>
            </a:r>
          </a:p>
          <a:p>
            <a:pPr lvl="1">
              <a:buFont typeface="Wingdings" panose="05000000000000000000" pitchFamily="2" charset="2"/>
              <a:buChar char="Ø"/>
            </a:pPr>
            <a:r>
              <a:rPr lang="en-US" sz="2200" dirty="0" smtClean="0">
                <a:latin typeface="Century Gothic" panose="020B0502020202020204" pitchFamily="34" charset="0"/>
              </a:rPr>
              <a:t>States restricting access to Medicaid services</a:t>
            </a:r>
          </a:p>
          <a:p>
            <a:pPr lvl="1">
              <a:buFont typeface="Wingdings" panose="05000000000000000000" pitchFamily="2" charset="2"/>
              <a:buChar char="Ø"/>
            </a:pPr>
            <a:r>
              <a:rPr lang="en-US" sz="2200" dirty="0" smtClean="0">
                <a:latin typeface="Century Gothic" panose="020B0502020202020204" pitchFamily="34" charset="0"/>
              </a:rPr>
              <a:t>In some states a work requirement for Medicaid</a:t>
            </a:r>
          </a:p>
          <a:p>
            <a:pPr lvl="1">
              <a:buFont typeface="Wingdings" panose="05000000000000000000" pitchFamily="2" charset="2"/>
              <a:buChar char="Ø"/>
            </a:pPr>
            <a:r>
              <a:rPr lang="en-US" sz="2200" dirty="0" smtClean="0">
                <a:latin typeface="Century Gothic" panose="020B0502020202020204" pitchFamily="34" charset="0"/>
              </a:rPr>
              <a:t>Available services are often inadequate to meet the need.</a:t>
            </a:r>
          </a:p>
          <a:p>
            <a:pPr lvl="1">
              <a:buFont typeface="Wingdings" panose="05000000000000000000" pitchFamily="2" charset="2"/>
              <a:buChar char="Ø"/>
            </a:pPr>
            <a:r>
              <a:rPr lang="en-US" sz="2200" dirty="0" smtClean="0">
                <a:latin typeface="Century Gothic" panose="020B0502020202020204" pitchFamily="34" charset="0"/>
              </a:rPr>
              <a:t>The increasing movement towards placing peer support under clinical supervision.</a:t>
            </a:r>
          </a:p>
          <a:p>
            <a:pPr lvl="1">
              <a:buFont typeface="Wingdings" panose="05000000000000000000" pitchFamily="2" charset="2"/>
              <a:buChar char="Ø"/>
            </a:pPr>
            <a:r>
              <a:rPr lang="en-US" sz="2200" dirty="0" smtClean="0">
                <a:latin typeface="Century Gothic" panose="020B0502020202020204" pitchFamily="34" charset="0"/>
              </a:rPr>
              <a:t>The tendency of some providers to attempt to attempt to use peer support as a clinical services.</a:t>
            </a:r>
            <a:endParaRPr lang="en-US" sz="2200" dirty="0">
              <a:latin typeface="Century Gothic" panose="020B0502020202020204" pitchFamily="34" charset="0"/>
            </a:endParaRPr>
          </a:p>
        </p:txBody>
      </p:sp>
    </p:spTree>
    <p:extLst>
      <p:ext uri="{BB962C8B-B14F-4D97-AF65-F5344CB8AC3E}">
        <p14:creationId xmlns:p14="http://schemas.microsoft.com/office/powerpoint/2010/main" val="23225995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solidFill>
                  <a:schemeClr val="tx1"/>
                </a:solidFill>
                <a:latin typeface="Century Gothic" panose="020B0502020202020204" pitchFamily="34" charset="0"/>
              </a:rPr>
              <a:t>Foundations of Healthcare </a:t>
            </a:r>
            <a:br>
              <a:rPr lang="en-US" sz="4000" dirty="0">
                <a:solidFill>
                  <a:schemeClr val="tx1"/>
                </a:solidFill>
                <a:latin typeface="Century Gothic" panose="020B0502020202020204" pitchFamily="34" charset="0"/>
              </a:rPr>
            </a:br>
            <a:r>
              <a:rPr lang="en-US" sz="4000" dirty="0">
                <a:solidFill>
                  <a:schemeClr val="tx1"/>
                </a:solidFill>
                <a:latin typeface="Century Gothic" panose="020B0502020202020204" pitchFamily="34" charset="0"/>
              </a:rPr>
              <a:t>Systems</a:t>
            </a:r>
            <a:endParaRPr lang="en-US" sz="4000" dirty="0"/>
          </a:p>
        </p:txBody>
      </p:sp>
      <p:sp>
        <p:nvSpPr>
          <p:cNvPr id="3" name="Content Placeholder 2"/>
          <p:cNvSpPr>
            <a:spLocks noGrp="1"/>
          </p:cNvSpPr>
          <p:nvPr>
            <p:ph idx="1"/>
          </p:nvPr>
        </p:nvSpPr>
        <p:spPr>
          <a:xfrm>
            <a:off x="609599" y="3209364"/>
            <a:ext cx="6347714" cy="3415553"/>
          </a:xfrm>
        </p:spPr>
        <p:txBody>
          <a:bodyPr>
            <a:normAutofit/>
          </a:bodyPr>
          <a:lstStyle/>
          <a:p>
            <a:pPr marL="0" indent="0">
              <a:buNone/>
            </a:pPr>
            <a:r>
              <a:rPr lang="en-US" sz="3600" dirty="0">
                <a:solidFill>
                  <a:schemeClr val="accent1"/>
                </a:solidFill>
                <a:latin typeface="Century Gothic" panose="020B0502020202020204" pitchFamily="34" charset="0"/>
              </a:rPr>
              <a:t>Peer Support Master Class</a:t>
            </a:r>
          </a:p>
          <a:p>
            <a:pPr marL="0" indent="0">
              <a:buNone/>
            </a:pPr>
            <a:r>
              <a:rPr lang="en-US" sz="3600" dirty="0" smtClean="0">
                <a:solidFill>
                  <a:schemeClr val="accent1"/>
                </a:solidFill>
                <a:latin typeface="Century Gothic" panose="020B0502020202020204" pitchFamily="34" charset="0"/>
              </a:rPr>
              <a:t>2018</a:t>
            </a:r>
            <a:endParaRPr lang="en-US" sz="2800" dirty="0" smtClean="0">
              <a:solidFill>
                <a:schemeClr val="accent1"/>
              </a:solidFill>
              <a:latin typeface="Century Gothic" panose="020B0502020202020204" pitchFamily="34" charset="0"/>
            </a:endParaRPr>
          </a:p>
          <a:p>
            <a:pPr marL="0" indent="0">
              <a:buNone/>
            </a:pPr>
            <a:r>
              <a:rPr lang="en-US" sz="2800" dirty="0">
                <a:solidFill>
                  <a:schemeClr val="accent1"/>
                </a:solidFill>
                <a:latin typeface="Century Gothic" panose="020B0502020202020204" pitchFamily="34" charset="0"/>
              </a:rPr>
              <a:t/>
            </a:r>
            <a:br>
              <a:rPr lang="en-US" sz="2800" dirty="0">
                <a:solidFill>
                  <a:schemeClr val="accent1"/>
                </a:solidFill>
                <a:latin typeface="Century Gothic" panose="020B0502020202020204" pitchFamily="34" charset="0"/>
              </a:rPr>
            </a:br>
            <a:r>
              <a:rPr lang="en-US" sz="2800" dirty="0" smtClean="0">
                <a:solidFill>
                  <a:schemeClr val="accent1"/>
                </a:solidFill>
                <a:latin typeface="Century Gothic" panose="020B0502020202020204" pitchFamily="34" charset="0"/>
              </a:rPr>
              <a:t>Patrick Hendry, Vice President, Peer Advocacy, Supports &amp; Services</a:t>
            </a:r>
          </a:p>
          <a:p>
            <a:pPr marL="0" indent="0">
              <a:buNone/>
            </a:pPr>
            <a:r>
              <a:rPr lang="en-US" sz="2000" dirty="0" smtClean="0">
                <a:solidFill>
                  <a:schemeClr val="tx2"/>
                </a:solidFill>
                <a:latin typeface="Century Gothic" panose="020B0502020202020204" pitchFamily="34" charset="0"/>
                <a:hlinkClick r:id="rId2"/>
              </a:rPr>
              <a:t>phendry@mentalhealthamerica.net</a:t>
            </a:r>
            <a:r>
              <a:rPr lang="en-US" sz="2000" dirty="0" smtClean="0">
                <a:solidFill>
                  <a:schemeClr val="tx2"/>
                </a:solidFill>
                <a:latin typeface="Century Gothic" panose="020B0502020202020204" pitchFamily="34" charset="0"/>
              </a:rPr>
              <a:t> </a:t>
            </a:r>
          </a:p>
        </p:txBody>
      </p:sp>
    </p:spTree>
    <p:extLst>
      <p:ext uri="{BB962C8B-B14F-4D97-AF65-F5344CB8AC3E}">
        <p14:creationId xmlns:p14="http://schemas.microsoft.com/office/powerpoint/2010/main" val="5311673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EC72BDB72FB4C913C0E41E908D71B" ma:contentTypeVersion="7" ma:contentTypeDescription="Create a new document." ma:contentTypeScope="" ma:versionID="cec9ab4d943bd81342f08e1c9238435e">
  <xsd:schema xmlns:xsd="http://www.w3.org/2001/XMLSchema" xmlns:xs="http://www.w3.org/2001/XMLSchema" xmlns:p="http://schemas.microsoft.com/office/2006/metadata/properties" xmlns:ns2="1faf8ebd-7c56-4953-9897-29801c7a3c6b" xmlns:ns3="70ac6faa-edc1-4372-9bfd-059388b92460" targetNamespace="http://schemas.microsoft.com/office/2006/metadata/properties" ma:root="true" ma:fieldsID="60e72954dfa230328f183c6628876cd3" ns2:_="" ns3:_="">
    <xsd:import namespace="1faf8ebd-7c56-4953-9897-29801c7a3c6b"/>
    <xsd:import namespace="70ac6faa-edc1-4372-9bfd-059388b924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af8ebd-7c56-4953-9897-29801c7a3c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ac6faa-edc1-4372-9bfd-059388b924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96034B-ABD7-4EE7-B634-4926C367783B}"/>
</file>

<file path=customXml/itemProps2.xml><?xml version="1.0" encoding="utf-8"?>
<ds:datastoreItem xmlns:ds="http://schemas.openxmlformats.org/officeDocument/2006/customXml" ds:itemID="{DF979503-994A-43B5-B964-B92EF2B98309}"/>
</file>

<file path=customXml/itemProps3.xml><?xml version="1.0" encoding="utf-8"?>
<ds:datastoreItem xmlns:ds="http://schemas.openxmlformats.org/officeDocument/2006/customXml" ds:itemID="{F8A98BE7-1F6B-417E-A52C-32F9268608D9}"/>
</file>

<file path=docProps/app.xml><?xml version="1.0" encoding="utf-8"?>
<Properties xmlns="http://schemas.openxmlformats.org/officeDocument/2006/extended-properties" xmlns:vt="http://schemas.openxmlformats.org/officeDocument/2006/docPropsVTypes">
  <Template>Facet</Template>
  <TotalTime>1678</TotalTime>
  <Words>1701</Words>
  <Application>Microsoft Office PowerPoint</Application>
  <PresentationFormat>On-screen Show (4:3)</PresentationFormat>
  <Paragraphs>167</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Facet</vt:lpstr>
      <vt:lpstr>Foundations of Healthcare  Systems</vt:lpstr>
      <vt:lpstr>Integrated Healthcare</vt:lpstr>
      <vt:lpstr>Integrated Healthcare</vt:lpstr>
      <vt:lpstr>Integrated Healthcare</vt:lpstr>
      <vt:lpstr>Integrated Healthcare</vt:lpstr>
      <vt:lpstr>How Mental Health Affects Physical Health</vt:lpstr>
      <vt:lpstr>How Physical Health Affects Mental Health</vt:lpstr>
      <vt:lpstr>Integrated Healthcare</vt:lpstr>
      <vt:lpstr>Healthcare Settings and Peer Support</vt:lpstr>
      <vt:lpstr>Healthcare Settings and Peer Support</vt:lpstr>
      <vt:lpstr>The Many Faces of Peer Support</vt:lpstr>
      <vt:lpstr>The Roles of Healthcare Providers</vt:lpstr>
      <vt:lpstr>The Roles of Healthcare Providers</vt:lpstr>
      <vt:lpstr>Peer Specialists Compared to Community Health Workers</vt:lpstr>
      <vt:lpstr>The Work of Peer Specialists is Never Clinical</vt:lpstr>
      <vt:lpstr>The Roles of Healthcare Providers</vt:lpstr>
      <vt:lpstr>PowerPoint Presentation</vt:lpstr>
      <vt:lpstr>Traditional Treatment Modalities</vt:lpstr>
      <vt:lpstr>Traditional Treatment Modalities</vt:lpstr>
      <vt:lpstr>Traditional Treatment Modalities</vt:lpstr>
      <vt:lpstr>Traditional Treatment Modalities</vt:lpstr>
      <vt:lpstr>Traditional Treatment Modalities</vt:lpstr>
      <vt:lpstr>Traditional Treatment Modalities</vt:lpstr>
      <vt:lpstr>Non-Traditional Treatment Modalities</vt:lpstr>
      <vt:lpstr>Non-Traditional Treatment Modalities</vt:lpstr>
      <vt:lpstr>Non-Traditional Treatment Modalities</vt:lpstr>
      <vt:lpstr>Non-Traditional Treatment Modalities</vt:lpstr>
      <vt:lpstr>New Treatment Modalities</vt:lpstr>
      <vt:lpstr>The Finances of Healthcare</vt:lpstr>
      <vt:lpstr>The Finances of Healthcare</vt:lpstr>
      <vt:lpstr>The Finances of Healthcare</vt:lpstr>
      <vt:lpstr>The Mental Health Parity and Addiction Equity Act (MHPAEA)</vt:lpstr>
      <vt:lpstr>Parity</vt:lpstr>
      <vt:lpstr>Parity</vt:lpstr>
      <vt:lpstr>Challenges for the Peer Community</vt:lpstr>
      <vt:lpstr>Challenges for the Peer Community</vt:lpstr>
      <vt:lpstr>Foundations of Healthcare  Systems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Dillon</dc:creator>
  <cp:lastModifiedBy>Patrick Hendry</cp:lastModifiedBy>
  <cp:revision>63</cp:revision>
  <dcterms:created xsi:type="dcterms:W3CDTF">2016-06-24T15:54:46Z</dcterms:created>
  <dcterms:modified xsi:type="dcterms:W3CDTF">2018-08-07T17:31:31Z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0x010100572EC72BDB72FB4C913C0E41E908D71B</vt:lpwstr>
  </property>
</Properties>
</file>