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0.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1.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9.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sldIdLst>
    <p:sldId id="256" r:id="rId2"/>
    <p:sldId id="258" r:id="rId3"/>
    <p:sldId id="259" r:id="rId4"/>
    <p:sldId id="260" r:id="rId5"/>
    <p:sldId id="276" r:id="rId6"/>
    <p:sldId id="261" r:id="rId7"/>
    <p:sldId id="262" r:id="rId8"/>
    <p:sldId id="263" r:id="rId9"/>
    <p:sldId id="264" r:id="rId10"/>
    <p:sldId id="277" r:id="rId11"/>
    <p:sldId id="265" r:id="rId12"/>
    <p:sldId id="266" r:id="rId13"/>
    <p:sldId id="267" r:id="rId14"/>
    <p:sldId id="268" r:id="rId15"/>
    <p:sldId id="269" r:id="rId16"/>
    <p:sldId id="270" r:id="rId17"/>
    <p:sldId id="271" r:id="rId18"/>
    <p:sldId id="272" r:id="rId19"/>
    <p:sldId id="278" r:id="rId20"/>
    <p:sldId id="273" r:id="rId21"/>
    <p:sldId id="275"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BF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81" autoAdjust="0"/>
    <p:restoredTop sz="96766" autoAdjust="0"/>
  </p:normalViewPr>
  <p:slideViewPr>
    <p:cSldViewPr snapToGrid="0">
      <p:cViewPr>
        <p:scale>
          <a:sx n="85" d="100"/>
          <a:sy n="85" d="100"/>
        </p:scale>
        <p:origin x="-67" y="-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F817F5-01A3-445D-BAF7-34AF0ACB4A39}" type="datetimeFigureOut">
              <a:rPr lang="en-US" smtClean="0"/>
              <a:t>8/10/2018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719539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F817F5-01A3-445D-BAF7-34AF0ACB4A39}" type="datetimeFigureOut">
              <a:rPr lang="en-US" smtClean="0"/>
              <a:t>8/10/2018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344303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1791711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F817F5-01A3-445D-BAF7-34AF0ACB4A39}" type="datetimeFigureOut">
              <a:rPr lang="en-US" smtClean="0"/>
              <a:t>8/10/2018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923397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F817F5-01A3-445D-BAF7-34AF0ACB4A39}" type="datetimeFigureOut">
              <a:rPr lang="en-US" smtClean="0"/>
              <a:t>8/10/2018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212237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F817F5-01A3-445D-BAF7-34AF0ACB4A39}" type="datetimeFigureOut">
              <a:rPr lang="en-US" smtClean="0"/>
              <a:t>8/10/2018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111843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F817F5-01A3-445D-BAF7-34AF0ACB4A39}" type="datetimeFigureOut">
              <a:rPr lang="en-US" smtClean="0"/>
              <a:t>8/10/2018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1492790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4F817F5-01A3-445D-BAF7-34AF0ACB4A39}" type="datetimeFigureOut">
              <a:rPr lang="en-US" smtClean="0"/>
              <a:t>8/10/2018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3154724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4F817F5-01A3-445D-BAF7-34AF0ACB4A39}" type="datetimeFigureOut">
              <a:rPr lang="en-US" smtClean="0"/>
              <a:t>8/10/2018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2902489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2419597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16747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4064237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432620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2696848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F817F5-01A3-445D-BAF7-34AF0ACB4A39}" type="datetimeFigureOut">
              <a:rPr lang="en-US" smtClean="0"/>
              <a:t>8/10/2018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1153960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F817F5-01A3-445D-BAF7-34AF0ACB4A39}" type="datetimeFigureOut">
              <a:rPr lang="en-US" smtClean="0"/>
              <a:t>8/10/2018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3505052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4F817F5-01A3-445D-BAF7-34AF0ACB4A39}" type="datetimeFigureOut">
              <a:rPr lang="en-US" smtClean="0"/>
              <a:t>8/10/2018</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E7D541A8-2A83-4D95-9F12-21370B88E720}" type="slidenum">
              <a:rPr lang="en-US" smtClean="0"/>
              <a:t>‹#›</a:t>
            </a:fld>
            <a:endParaRPr lang="en-US"/>
          </a:p>
        </p:txBody>
      </p:sp>
    </p:spTree>
    <p:extLst>
      <p:ext uri="{BB962C8B-B14F-4D97-AF65-F5344CB8AC3E}">
        <p14:creationId xmlns:p14="http://schemas.microsoft.com/office/powerpoint/2010/main" val="1810664346"/>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mentalhealthamerica.net/" TargetMode="External"/><Relationship Id="rId2" Type="http://schemas.openxmlformats.org/officeDocument/2006/relationships/hyperlink" Target="mailto:phendry@mentalhealthamerica.ne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940" y="5786923"/>
            <a:ext cx="3090229" cy="1023747"/>
          </a:xfrm>
          <a:prstGeom prst="rect">
            <a:avLst/>
          </a:prstGeom>
        </p:spPr>
      </p:pic>
      <p:sp>
        <p:nvSpPr>
          <p:cNvPr id="7" name="TextBox 6"/>
          <p:cNvSpPr txBox="1"/>
          <p:nvPr/>
        </p:nvSpPr>
        <p:spPr>
          <a:xfrm>
            <a:off x="8076748" y="5786923"/>
            <a:ext cx="816306" cy="209288"/>
          </a:xfrm>
          <a:prstGeom prst="rect">
            <a:avLst/>
          </a:prstGeom>
          <a:noFill/>
        </p:spPr>
        <p:txBody>
          <a:bodyPr wrap="square" rtlCol="0">
            <a:spAutoFit/>
          </a:bodyPr>
          <a:lstStyle/>
          <a:p>
            <a:pPr algn="ctr"/>
            <a:r>
              <a:rPr lang="en-US" sz="760" dirty="0">
                <a:solidFill>
                  <a:schemeClr val="bg1"/>
                </a:solidFill>
                <a:latin typeface="Myriad Pro" panose="020B0503030403020204" pitchFamily="34" charset="0"/>
              </a:rPr>
              <a:t>A program of</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2116" y="6111254"/>
            <a:ext cx="1265570" cy="699416"/>
          </a:xfrm>
          <a:prstGeom prst="rect">
            <a:avLst/>
          </a:prstGeom>
        </p:spPr>
      </p:pic>
      <p:sp>
        <p:nvSpPr>
          <p:cNvPr id="9" name="Title 8"/>
          <p:cNvSpPr>
            <a:spLocks noGrp="1"/>
          </p:cNvSpPr>
          <p:nvPr>
            <p:ph type="ctrTitle"/>
          </p:nvPr>
        </p:nvSpPr>
        <p:spPr>
          <a:xfrm>
            <a:off x="1078302" y="2482140"/>
            <a:ext cx="6711061" cy="694534"/>
          </a:xfrm>
          <a:noFill/>
          <a:ln>
            <a:noFill/>
          </a:ln>
        </p:spPr>
        <p:style>
          <a:lnRef idx="0">
            <a:scrgbClr r="0" g="0" b="0"/>
          </a:lnRef>
          <a:fillRef idx="0">
            <a:scrgbClr r="0" g="0" b="0"/>
          </a:fillRef>
          <a:effectRef idx="0">
            <a:scrgbClr r="0" g="0" b="0"/>
          </a:effectRef>
          <a:fontRef idx="minor">
            <a:schemeClr val="accent2"/>
          </a:fontRef>
        </p:style>
        <p:txBody>
          <a:bodyPr/>
          <a:lstStyle/>
          <a:p>
            <a:pPr algn="l"/>
            <a:r>
              <a:rPr lang="en-US" sz="4400" dirty="0" smtClean="0">
                <a:solidFill>
                  <a:schemeClr val="tx1"/>
                </a:solidFill>
                <a:latin typeface="Century Gothic" panose="020B0502020202020204" pitchFamily="34" charset="0"/>
              </a:rPr>
              <a:t>Enhanced Goal Setting and Decision Making </a:t>
            </a:r>
            <a:r>
              <a:rPr lang="en-US" sz="3200" dirty="0" smtClean="0">
                <a:solidFill>
                  <a:schemeClr val="tx1"/>
                </a:solidFill>
                <a:latin typeface="Century Gothic" panose="020B0502020202020204" pitchFamily="34" charset="0"/>
              </a:rPr>
              <a:t>Excerpts from WHAM &amp; </a:t>
            </a:r>
            <a:r>
              <a:rPr lang="en-US" sz="2400" dirty="0" smtClean="0">
                <a:solidFill>
                  <a:schemeClr val="tx1"/>
                </a:solidFill>
                <a:latin typeface="Century Gothic" panose="020B0502020202020204" pitchFamily="34" charset="0"/>
              </a:rPr>
              <a:t>The Center for Integrated Health Solutions </a:t>
            </a:r>
            <a:endParaRPr lang="en-US" sz="2400" dirty="0">
              <a:solidFill>
                <a:schemeClr val="tx1"/>
              </a:solidFill>
              <a:latin typeface="Century Gothic" panose="020B0502020202020204" pitchFamily="34" charset="0"/>
            </a:endParaRPr>
          </a:p>
        </p:txBody>
      </p:sp>
      <p:sp>
        <p:nvSpPr>
          <p:cNvPr id="10" name="Subtitle 9"/>
          <p:cNvSpPr>
            <a:spLocks noGrp="1"/>
          </p:cNvSpPr>
          <p:nvPr>
            <p:ph type="subTitle" idx="1"/>
          </p:nvPr>
        </p:nvSpPr>
        <p:spPr>
          <a:xfrm>
            <a:off x="1159214" y="3947665"/>
            <a:ext cx="6308386" cy="462755"/>
          </a:xfrm>
          <a:solidFill>
            <a:schemeClr val="bg1"/>
          </a:solidFill>
          <a:ln>
            <a:solidFill>
              <a:schemeClr val="bg1"/>
            </a:solidFill>
          </a:ln>
        </p:spPr>
        <p:txBody>
          <a:bodyPr>
            <a:noAutofit/>
          </a:bodyPr>
          <a:lstStyle/>
          <a:p>
            <a:pPr algn="l"/>
            <a:r>
              <a:rPr lang="en-US" sz="3600" dirty="0">
                <a:solidFill>
                  <a:schemeClr val="accent1"/>
                </a:solidFill>
                <a:latin typeface="Century Gothic" panose="020B0502020202020204" pitchFamily="34" charset="0"/>
              </a:rPr>
              <a:t>Peer Support Master Class</a:t>
            </a:r>
          </a:p>
          <a:p>
            <a:pPr algn="l"/>
            <a:r>
              <a:rPr lang="en-US" sz="3600" dirty="0">
                <a:solidFill>
                  <a:schemeClr val="accent1"/>
                </a:solidFill>
                <a:latin typeface="Century Gothic" panose="020B0502020202020204" pitchFamily="34" charset="0"/>
              </a:rPr>
              <a:t>2018</a:t>
            </a:r>
          </a:p>
        </p:txBody>
      </p:sp>
    </p:spTree>
    <p:extLst>
      <p:ext uri="{BB962C8B-B14F-4D97-AF65-F5344CB8AC3E}">
        <p14:creationId xmlns:p14="http://schemas.microsoft.com/office/powerpoint/2010/main" val="26226677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318" y="762000"/>
            <a:ext cx="7410226" cy="1143000"/>
          </a:xfrm>
        </p:spPr>
        <p:txBody>
          <a:bodyPr>
            <a:normAutofit/>
          </a:bodyPr>
          <a:lstStyle/>
          <a:p>
            <a:r>
              <a:rPr lang="en-US" sz="4000" dirty="0" smtClean="0">
                <a:latin typeface="Century Gothic" panose="020B0502020202020204" pitchFamily="34" charset="0"/>
              </a:rPr>
              <a:t>Goal Setting</a:t>
            </a:r>
            <a:endParaRPr lang="en-US" sz="4000" dirty="0">
              <a:latin typeface="Century Gothic" panose="020B0502020202020204" pitchFamily="34" charset="0"/>
            </a:endParaRPr>
          </a:p>
        </p:txBody>
      </p:sp>
      <p:sp>
        <p:nvSpPr>
          <p:cNvPr id="3" name="Content Placeholder 2"/>
          <p:cNvSpPr>
            <a:spLocks noGrp="1"/>
          </p:cNvSpPr>
          <p:nvPr>
            <p:ph idx="1"/>
          </p:nvPr>
        </p:nvSpPr>
        <p:spPr>
          <a:xfrm>
            <a:off x="762000" y="2057400"/>
            <a:ext cx="7239000" cy="3508977"/>
          </a:xfrm>
        </p:spPr>
        <p:txBody>
          <a:bodyPr>
            <a:normAutofit/>
          </a:bodyPr>
          <a:lstStyle/>
          <a:p>
            <a:pPr>
              <a:buFont typeface="Wingdings" panose="05000000000000000000" pitchFamily="2" charset="2"/>
              <a:buChar char="Ø"/>
            </a:pPr>
            <a:r>
              <a:rPr lang="en-US" sz="2800" dirty="0" smtClean="0">
                <a:latin typeface="Century Gothic" panose="020B0502020202020204" pitchFamily="34" charset="0"/>
              </a:rPr>
              <a:t>Many people living with psychiatric disorders have a hard time setting future goals.</a:t>
            </a:r>
          </a:p>
          <a:p>
            <a:pPr>
              <a:buFont typeface="Wingdings" panose="05000000000000000000" pitchFamily="2" charset="2"/>
              <a:buChar char="Ø"/>
            </a:pPr>
            <a:r>
              <a:rPr lang="en-US" sz="2800" dirty="0" smtClean="0">
                <a:latin typeface="Century Gothic" panose="020B0502020202020204" pitchFamily="34" charset="0"/>
              </a:rPr>
              <a:t>Most initial goals are simple &amp; narrow</a:t>
            </a:r>
          </a:p>
          <a:p>
            <a:pPr lvl="1">
              <a:buFont typeface="Courier New" panose="02070309020205020404" pitchFamily="49" charset="0"/>
              <a:buChar char="o"/>
            </a:pPr>
            <a:r>
              <a:rPr lang="en-US" sz="2800" dirty="0" smtClean="0">
                <a:latin typeface="Century Gothic" panose="020B0502020202020204" pitchFamily="34" charset="0"/>
              </a:rPr>
              <a:t>“I want to stay on my meds.”</a:t>
            </a:r>
          </a:p>
          <a:p>
            <a:pPr lvl="1">
              <a:buFont typeface="Courier New" panose="02070309020205020404" pitchFamily="49" charset="0"/>
              <a:buChar char="o"/>
            </a:pPr>
            <a:r>
              <a:rPr lang="en-US" sz="2800" dirty="0" smtClean="0">
                <a:latin typeface="Century Gothic" panose="020B0502020202020204" pitchFamily="34" charset="0"/>
              </a:rPr>
              <a:t>“I want to stay out of the hospital”</a:t>
            </a:r>
            <a:endParaRPr lang="en-US" sz="2800" dirty="0">
              <a:latin typeface="Century Gothic" panose="020B0502020202020204" pitchFamily="34" charset="0"/>
            </a:endParaRPr>
          </a:p>
        </p:txBody>
      </p:sp>
      <p:sp>
        <p:nvSpPr>
          <p:cNvPr id="4" name="Slide Number Placeholder 3"/>
          <p:cNvSpPr>
            <a:spLocks noGrp="1"/>
          </p:cNvSpPr>
          <p:nvPr>
            <p:ph type="sldNum" sz="quarter" idx="12"/>
          </p:nvPr>
        </p:nvSpPr>
        <p:spPr/>
        <p:txBody>
          <a:bodyPr/>
          <a:lstStyle/>
          <a:p>
            <a:fld id="{71F48404-B379-4139-A596-174CE57C093A}" type="slidenum">
              <a:rPr lang="en-US" smtClean="0"/>
              <a:pPr/>
              <a:t>2</a:t>
            </a:fld>
            <a:endParaRPr lang="en-US" dirty="0"/>
          </a:p>
        </p:txBody>
      </p:sp>
    </p:spTree>
    <p:extLst>
      <p:ext uri="{BB962C8B-B14F-4D97-AF65-F5344CB8AC3E}">
        <p14:creationId xmlns:p14="http://schemas.microsoft.com/office/powerpoint/2010/main" val="22194633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878541"/>
          </a:xfrm>
        </p:spPr>
        <p:txBody>
          <a:bodyPr>
            <a:normAutofit/>
          </a:bodyPr>
          <a:lstStyle/>
          <a:p>
            <a:r>
              <a:rPr lang="en-US" sz="4000" dirty="0" smtClean="0">
                <a:latin typeface="Century Gothic" panose="020B0502020202020204" pitchFamily="34" charset="0"/>
              </a:rPr>
              <a:t>Possibilities</a:t>
            </a:r>
            <a:endParaRPr lang="en-US" sz="4000" dirty="0">
              <a:latin typeface="Century Gothic" panose="020B0502020202020204" pitchFamily="34" charset="0"/>
            </a:endParaRPr>
          </a:p>
        </p:txBody>
      </p:sp>
      <p:sp>
        <p:nvSpPr>
          <p:cNvPr id="3" name="Content Placeholder 2"/>
          <p:cNvSpPr>
            <a:spLocks noGrp="1"/>
          </p:cNvSpPr>
          <p:nvPr>
            <p:ph idx="1"/>
          </p:nvPr>
        </p:nvSpPr>
        <p:spPr>
          <a:xfrm>
            <a:off x="627528" y="1443318"/>
            <a:ext cx="6347714" cy="4320139"/>
          </a:xfrm>
        </p:spPr>
        <p:txBody>
          <a:bodyPr>
            <a:normAutofit/>
          </a:bodyPr>
          <a:lstStyle/>
          <a:p>
            <a:pPr>
              <a:buFont typeface="Wingdings" panose="05000000000000000000" pitchFamily="2" charset="2"/>
              <a:buChar char="Ø"/>
            </a:pPr>
            <a:r>
              <a:rPr lang="en-US" sz="2800" dirty="0" smtClean="0">
                <a:latin typeface="Century Gothic" panose="020B0502020202020204" pitchFamily="34" charset="0"/>
              </a:rPr>
              <a:t>One of the most rewarding jobs of a Peer Specialist is to help people broaden their horizons.</a:t>
            </a:r>
          </a:p>
          <a:p>
            <a:pPr lvl="1">
              <a:buFont typeface="Courier New" panose="02070309020205020404" pitchFamily="49" charset="0"/>
              <a:buChar char="o"/>
            </a:pPr>
            <a:r>
              <a:rPr lang="en-US" sz="2600" dirty="0" smtClean="0">
                <a:latin typeface="Century Gothic" panose="020B0502020202020204" pitchFamily="34" charset="0"/>
              </a:rPr>
              <a:t>Your world does not have to be defined by your illness.</a:t>
            </a:r>
          </a:p>
          <a:p>
            <a:pPr lvl="1">
              <a:buFont typeface="Courier New" panose="02070309020205020404" pitchFamily="49" charset="0"/>
              <a:buChar char="o"/>
            </a:pPr>
            <a:r>
              <a:rPr lang="en-US" sz="2600" dirty="0" smtClean="0">
                <a:latin typeface="Century Gothic" panose="020B0502020202020204" pitchFamily="34" charset="0"/>
              </a:rPr>
              <a:t>There a many possibilities available that will help you live a more enjoyable, meaningful life.</a:t>
            </a:r>
          </a:p>
        </p:txBody>
      </p:sp>
      <p:sp>
        <p:nvSpPr>
          <p:cNvPr id="4" name="Slide Number Placeholder 3"/>
          <p:cNvSpPr>
            <a:spLocks noGrp="1"/>
          </p:cNvSpPr>
          <p:nvPr>
            <p:ph type="sldNum" sz="quarter" idx="12"/>
          </p:nvPr>
        </p:nvSpPr>
        <p:spPr/>
        <p:txBody>
          <a:bodyPr/>
          <a:lstStyle/>
          <a:p>
            <a:fld id="{71F48404-B379-4139-A596-174CE57C093A}" type="slidenum">
              <a:rPr lang="en-US" smtClean="0"/>
              <a:pPr/>
              <a:t>3</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399" y="5134468"/>
            <a:ext cx="2610971" cy="1565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36870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282" y="874058"/>
            <a:ext cx="7374368" cy="748554"/>
          </a:xfrm>
        </p:spPr>
        <p:txBody>
          <a:bodyPr>
            <a:normAutofit/>
          </a:bodyPr>
          <a:lstStyle/>
          <a:p>
            <a:r>
              <a:rPr lang="en-US" sz="4000" dirty="0" smtClean="0">
                <a:latin typeface="Century Gothic" panose="020B0502020202020204" pitchFamily="34" charset="0"/>
              </a:rPr>
              <a:t>Goal Setting</a:t>
            </a:r>
            <a:endParaRPr lang="en-US" sz="4000" dirty="0">
              <a:latin typeface="Century Gothic" panose="020B0502020202020204" pitchFamily="34" charset="0"/>
            </a:endParaRPr>
          </a:p>
        </p:txBody>
      </p:sp>
      <p:sp>
        <p:nvSpPr>
          <p:cNvPr id="3" name="Content Placeholder 2"/>
          <p:cNvSpPr>
            <a:spLocks noGrp="1"/>
          </p:cNvSpPr>
          <p:nvPr>
            <p:ph idx="1"/>
          </p:nvPr>
        </p:nvSpPr>
        <p:spPr>
          <a:xfrm>
            <a:off x="564774" y="1734589"/>
            <a:ext cx="7109013" cy="3880773"/>
          </a:xfrm>
        </p:spPr>
        <p:txBody>
          <a:bodyPr>
            <a:normAutofit/>
          </a:bodyPr>
          <a:lstStyle/>
          <a:p>
            <a:pPr>
              <a:buFont typeface="Wingdings" panose="05000000000000000000" pitchFamily="2" charset="2"/>
              <a:buChar char="Ø"/>
            </a:pPr>
            <a:r>
              <a:rPr lang="en-US" sz="2800" dirty="0" smtClean="0">
                <a:latin typeface="Century Gothic" panose="020B0502020202020204" pitchFamily="34" charset="0"/>
              </a:rPr>
              <a:t>Some of the people you work with will have whole health or social goals.</a:t>
            </a:r>
          </a:p>
          <a:p>
            <a:pPr lvl="1">
              <a:buFont typeface="Courier New" panose="02070309020205020404" pitchFamily="49" charset="0"/>
              <a:buChar char="o"/>
            </a:pPr>
            <a:r>
              <a:rPr lang="en-US" sz="2800" dirty="0" smtClean="0">
                <a:latin typeface="Century Gothic" panose="020B0502020202020204" pitchFamily="34" charset="0"/>
              </a:rPr>
              <a:t>“I want to lose weight.”</a:t>
            </a:r>
          </a:p>
          <a:p>
            <a:pPr lvl="1">
              <a:buFont typeface="Courier New" panose="02070309020205020404" pitchFamily="49" charset="0"/>
              <a:buChar char="o"/>
            </a:pPr>
            <a:r>
              <a:rPr lang="en-US" sz="2800" dirty="0" smtClean="0">
                <a:latin typeface="Century Gothic" panose="020B0502020202020204" pitchFamily="34" charset="0"/>
              </a:rPr>
              <a:t>“I want to meet new people.”</a:t>
            </a:r>
          </a:p>
          <a:p>
            <a:pPr lvl="1">
              <a:buFont typeface="Courier New" panose="02070309020205020404" pitchFamily="49" charset="0"/>
              <a:buChar char="o"/>
            </a:pPr>
            <a:r>
              <a:rPr lang="en-US" sz="2800" dirty="0" smtClean="0">
                <a:latin typeface="Century Gothic" panose="020B0502020202020204" pitchFamily="34" charset="0"/>
              </a:rPr>
              <a:t>“I want to exercise more.”</a:t>
            </a:r>
            <a:endParaRPr lang="en-US" sz="2800" dirty="0">
              <a:latin typeface="Century Gothic" panose="020B0502020202020204" pitchFamily="34" charset="0"/>
            </a:endParaRPr>
          </a:p>
        </p:txBody>
      </p:sp>
      <p:sp>
        <p:nvSpPr>
          <p:cNvPr id="4" name="Slide Number Placeholder 3"/>
          <p:cNvSpPr>
            <a:spLocks noGrp="1"/>
          </p:cNvSpPr>
          <p:nvPr>
            <p:ph type="sldNum" sz="quarter" idx="12"/>
          </p:nvPr>
        </p:nvSpPr>
        <p:spPr/>
        <p:txBody>
          <a:bodyPr/>
          <a:lstStyle/>
          <a:p>
            <a:fld id="{71F48404-B379-4139-A596-174CE57C093A}" type="slidenum">
              <a:rPr lang="en-US" smtClean="0"/>
              <a:pPr/>
              <a:t>4</a:t>
            </a:fld>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6306" y="4379773"/>
            <a:ext cx="2346793" cy="22796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28740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Century Gothic" panose="020B0502020202020204" pitchFamily="34" charset="0"/>
              </a:rPr>
              <a:t>Let’s Set Some Goals</a:t>
            </a:r>
            <a:endParaRPr lang="en-US" sz="4000" dirty="0">
              <a:latin typeface="Century Gothic" panose="020B0502020202020204" pitchFamily="34" charset="0"/>
            </a:endParaRPr>
          </a:p>
        </p:txBody>
      </p:sp>
      <p:sp>
        <p:nvSpPr>
          <p:cNvPr id="3" name="Content Placeholder 2"/>
          <p:cNvSpPr>
            <a:spLocks noGrp="1"/>
          </p:cNvSpPr>
          <p:nvPr>
            <p:ph idx="1"/>
          </p:nvPr>
        </p:nvSpPr>
        <p:spPr/>
        <p:txBody>
          <a:bodyPr>
            <a:normAutofit/>
          </a:bodyPr>
          <a:lstStyle/>
          <a:p>
            <a:r>
              <a:rPr lang="en-US" sz="2800" dirty="0" smtClean="0">
                <a:latin typeface="Century Gothic" panose="020B0502020202020204" pitchFamily="34" charset="0"/>
              </a:rPr>
              <a:t>My goal is ______________________</a:t>
            </a:r>
            <a:endParaRPr lang="en-US" sz="2800" dirty="0">
              <a:latin typeface="Century Gothic" panose="020B0502020202020204" pitchFamily="34" charset="0"/>
            </a:endParaRPr>
          </a:p>
        </p:txBody>
      </p:sp>
    </p:spTree>
    <p:extLst>
      <p:ext uri="{BB962C8B-B14F-4D97-AF65-F5344CB8AC3E}">
        <p14:creationId xmlns:p14="http://schemas.microsoft.com/office/powerpoint/2010/main" val="33826003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988" y="838200"/>
            <a:ext cx="7580556" cy="1143000"/>
          </a:xfrm>
        </p:spPr>
        <p:txBody>
          <a:bodyPr>
            <a:normAutofit/>
          </a:bodyPr>
          <a:lstStyle/>
          <a:p>
            <a:r>
              <a:rPr lang="en-US" sz="4000" dirty="0" smtClean="0">
                <a:latin typeface="Century Gothic" panose="020B0502020202020204" pitchFamily="34" charset="0"/>
              </a:rPr>
              <a:t>What is a Goal?</a:t>
            </a:r>
            <a:endParaRPr lang="en-US" sz="4000" dirty="0">
              <a:latin typeface="Century Gothic" panose="020B0502020202020204" pitchFamily="34" charset="0"/>
            </a:endParaRPr>
          </a:p>
        </p:txBody>
      </p:sp>
      <p:sp>
        <p:nvSpPr>
          <p:cNvPr id="3" name="Content Placeholder 2"/>
          <p:cNvSpPr>
            <a:spLocks noGrp="1"/>
          </p:cNvSpPr>
          <p:nvPr>
            <p:ph idx="1"/>
          </p:nvPr>
        </p:nvSpPr>
        <p:spPr>
          <a:xfrm>
            <a:off x="546845" y="1793036"/>
            <a:ext cx="7494496" cy="4957388"/>
          </a:xfrm>
        </p:spPr>
        <p:txBody>
          <a:bodyPr>
            <a:normAutofit/>
          </a:bodyPr>
          <a:lstStyle/>
          <a:p>
            <a:pPr>
              <a:buFont typeface="Wingdings" panose="05000000000000000000" pitchFamily="2" charset="2"/>
              <a:buChar char="Ø"/>
            </a:pPr>
            <a:r>
              <a:rPr lang="en-US" sz="2400" dirty="0" smtClean="0">
                <a:latin typeface="Century Gothic" panose="020B0502020202020204" pitchFamily="34" charset="0"/>
              </a:rPr>
              <a:t>A goal is something we want that we are willing to work for because we want the benefits.</a:t>
            </a:r>
          </a:p>
          <a:p>
            <a:pPr>
              <a:buFont typeface="Wingdings" panose="05000000000000000000" pitchFamily="2" charset="2"/>
              <a:buChar char="Ø"/>
            </a:pPr>
            <a:r>
              <a:rPr lang="en-US" sz="2400" dirty="0" smtClean="0">
                <a:latin typeface="Century Gothic" panose="020B0502020202020204" pitchFamily="34" charset="0"/>
              </a:rPr>
              <a:t>The core of a goal is the thing that is so important to us that we are willing to make real changes in our actions, relationships, health, in our lives.</a:t>
            </a:r>
          </a:p>
          <a:p>
            <a:pPr>
              <a:buFont typeface="Wingdings" panose="05000000000000000000" pitchFamily="2" charset="2"/>
              <a:buChar char="Ø"/>
            </a:pPr>
            <a:r>
              <a:rPr lang="en-US" sz="2400" i="1" dirty="0" smtClean="0">
                <a:latin typeface="Century Gothic" panose="020B0502020202020204" pitchFamily="34" charset="0"/>
              </a:rPr>
              <a:t>“If you’re not willing to make the necessary sacrifices to attain your goals and objectives, then you will fail to create the momentum you need to get your desired outcomes.”</a:t>
            </a:r>
          </a:p>
          <a:p>
            <a:pPr marL="0" indent="0">
              <a:buNone/>
            </a:pPr>
            <a:r>
              <a:rPr lang="en-US" sz="1600" i="1" dirty="0">
                <a:latin typeface="Century Gothic" panose="020B0502020202020204" pitchFamily="34" charset="0"/>
              </a:rPr>
              <a:t>	</a:t>
            </a:r>
            <a:r>
              <a:rPr lang="en-US" sz="1600" i="1" dirty="0" smtClean="0">
                <a:latin typeface="Century Gothic" panose="020B0502020202020204" pitchFamily="34" charset="0"/>
              </a:rPr>
              <a:t>									Blog: Adam </a:t>
            </a:r>
            <a:r>
              <a:rPr lang="en-US" sz="1600" i="1" dirty="0" err="1" smtClean="0">
                <a:latin typeface="Century Gothic" panose="020B0502020202020204" pitchFamily="34" charset="0"/>
              </a:rPr>
              <a:t>Sicinski</a:t>
            </a:r>
            <a:endParaRPr lang="en-US" sz="1600" i="1" dirty="0" smtClean="0">
              <a:latin typeface="Century Gothic" panose="020B0502020202020204" pitchFamily="34" charset="0"/>
            </a:endParaRPr>
          </a:p>
          <a:p>
            <a:pPr algn="ctr">
              <a:buFont typeface="Wingdings" panose="05000000000000000000" pitchFamily="2" charset="2"/>
              <a:buChar char="Ø"/>
            </a:pPr>
            <a:endParaRPr lang="en-US" sz="2400" dirty="0">
              <a:latin typeface="Century Gothic" panose="020B0502020202020204" pitchFamily="34" charset="0"/>
            </a:endParaRPr>
          </a:p>
        </p:txBody>
      </p:sp>
      <p:sp>
        <p:nvSpPr>
          <p:cNvPr id="4" name="Slide Number Placeholder 3"/>
          <p:cNvSpPr>
            <a:spLocks noGrp="1"/>
          </p:cNvSpPr>
          <p:nvPr>
            <p:ph type="sldNum" sz="quarter" idx="12"/>
          </p:nvPr>
        </p:nvSpPr>
        <p:spPr/>
        <p:txBody>
          <a:bodyPr/>
          <a:lstStyle/>
          <a:p>
            <a:fld id="{71F48404-B379-4139-A596-174CE57C093A}" type="slidenum">
              <a:rPr lang="en-US" smtClean="0"/>
              <a:pPr/>
              <a:t>6</a:t>
            </a:fld>
            <a:endParaRPr lang="en-US" dirty="0"/>
          </a:p>
        </p:txBody>
      </p:sp>
    </p:spTree>
    <p:extLst>
      <p:ext uri="{BB962C8B-B14F-4D97-AF65-F5344CB8AC3E}">
        <p14:creationId xmlns:p14="http://schemas.microsoft.com/office/powerpoint/2010/main" val="3108201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896471"/>
          </a:xfrm>
        </p:spPr>
        <p:txBody>
          <a:bodyPr>
            <a:normAutofit/>
          </a:bodyPr>
          <a:lstStyle/>
          <a:p>
            <a:r>
              <a:rPr lang="en-US" sz="4000" dirty="0" smtClean="0">
                <a:latin typeface="Century Gothic" panose="020B0502020202020204" pitchFamily="34" charset="0"/>
              </a:rPr>
              <a:t>What is a Goal?</a:t>
            </a:r>
            <a:endParaRPr lang="en-US" sz="4000" dirty="0">
              <a:latin typeface="Century Gothic" panose="020B0502020202020204" pitchFamily="34" charset="0"/>
            </a:endParaRPr>
          </a:p>
        </p:txBody>
      </p:sp>
      <p:sp>
        <p:nvSpPr>
          <p:cNvPr id="3" name="Content Placeholder 2"/>
          <p:cNvSpPr>
            <a:spLocks noGrp="1"/>
          </p:cNvSpPr>
          <p:nvPr>
            <p:ph idx="1"/>
          </p:nvPr>
        </p:nvSpPr>
        <p:spPr>
          <a:xfrm>
            <a:off x="600635" y="1757178"/>
            <a:ext cx="6347714" cy="3880773"/>
          </a:xfrm>
        </p:spPr>
        <p:txBody>
          <a:bodyPr>
            <a:normAutofit/>
          </a:bodyPr>
          <a:lstStyle/>
          <a:p>
            <a:pPr>
              <a:buFont typeface="Wingdings" panose="05000000000000000000" pitchFamily="2" charset="2"/>
              <a:buChar char="Ø"/>
            </a:pPr>
            <a:r>
              <a:rPr lang="en-US" sz="2400" dirty="0" smtClean="0">
                <a:latin typeface="Century Gothic" panose="020B0502020202020204" pitchFamily="34" charset="0"/>
              </a:rPr>
              <a:t>There are multiple levels to our goals.  We might say that our goal is to complete some activity but as we look deeper there are layers to why we want to accomplish that.</a:t>
            </a:r>
          </a:p>
          <a:p>
            <a:pPr>
              <a:buFont typeface="Wingdings" panose="05000000000000000000" pitchFamily="2" charset="2"/>
              <a:buChar char="Ø"/>
            </a:pPr>
            <a:r>
              <a:rPr lang="en-US" sz="2400" dirty="0" smtClean="0">
                <a:latin typeface="Century Gothic" panose="020B0502020202020204" pitchFamily="34" charset="0"/>
              </a:rPr>
              <a:t>The ultimate goal is also called the “Benefit”.</a:t>
            </a:r>
            <a:endParaRPr lang="en-US" sz="2400" dirty="0">
              <a:latin typeface="Century Gothic" panose="020B0502020202020204" pitchFamily="34" charset="0"/>
            </a:endParaRPr>
          </a:p>
        </p:txBody>
      </p:sp>
      <p:sp>
        <p:nvSpPr>
          <p:cNvPr id="4" name="Slide Number Placeholder 3"/>
          <p:cNvSpPr>
            <a:spLocks noGrp="1"/>
          </p:cNvSpPr>
          <p:nvPr>
            <p:ph type="sldNum" sz="quarter" idx="12"/>
          </p:nvPr>
        </p:nvSpPr>
        <p:spPr/>
        <p:txBody>
          <a:bodyPr/>
          <a:lstStyle/>
          <a:p>
            <a:fld id="{71F48404-B379-4139-A596-174CE57C093A}" type="slidenum">
              <a:rPr lang="en-US" smtClean="0"/>
              <a:pPr/>
              <a:t>7</a:t>
            </a:fld>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4235" y="4266399"/>
            <a:ext cx="2831447" cy="2101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42284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26141"/>
            <a:ext cx="7024744" cy="806824"/>
          </a:xfrm>
        </p:spPr>
        <p:txBody>
          <a:bodyPr>
            <a:normAutofit/>
          </a:bodyPr>
          <a:lstStyle/>
          <a:p>
            <a:r>
              <a:rPr lang="en-US" sz="4000" dirty="0" smtClean="0">
                <a:latin typeface="Century Gothic" panose="020B0502020202020204" pitchFamily="34" charset="0"/>
              </a:rPr>
              <a:t>Ask the Four Questions</a:t>
            </a:r>
            <a:endParaRPr lang="en-US" sz="4000" dirty="0">
              <a:latin typeface="Century Gothic" panose="020B0502020202020204" pitchFamily="34" charset="0"/>
            </a:endParaRPr>
          </a:p>
        </p:txBody>
      </p:sp>
      <p:sp>
        <p:nvSpPr>
          <p:cNvPr id="3" name="Content Placeholder 2"/>
          <p:cNvSpPr>
            <a:spLocks noGrp="1"/>
          </p:cNvSpPr>
          <p:nvPr>
            <p:ph idx="1"/>
          </p:nvPr>
        </p:nvSpPr>
        <p:spPr>
          <a:xfrm>
            <a:off x="1066800" y="1752600"/>
            <a:ext cx="7643308" cy="5105400"/>
          </a:xfrm>
        </p:spPr>
        <p:txBody>
          <a:bodyPr>
            <a:normAutofit fontScale="77500" lnSpcReduction="20000"/>
          </a:bodyPr>
          <a:lstStyle/>
          <a:p>
            <a:pPr>
              <a:buFont typeface="Wingdings" panose="05000000000000000000" pitchFamily="2" charset="2"/>
              <a:buChar char="Ø"/>
            </a:pPr>
            <a:r>
              <a:rPr lang="en-US" sz="3100" dirty="0" smtClean="0">
                <a:latin typeface="Century Gothic" panose="020B0502020202020204" pitchFamily="34" charset="0"/>
              </a:rPr>
              <a:t>If someone states their goal as “ I want to lose weight.”</a:t>
            </a:r>
          </a:p>
          <a:p>
            <a:pPr>
              <a:buFont typeface="Wingdings" panose="05000000000000000000" pitchFamily="2" charset="2"/>
              <a:buChar char="Ø"/>
            </a:pPr>
            <a:r>
              <a:rPr lang="en-US" sz="3100" dirty="0" smtClean="0">
                <a:latin typeface="Century Gothic" panose="020B0502020202020204" pitchFamily="34" charset="0"/>
              </a:rPr>
              <a:t>Ask:</a:t>
            </a:r>
          </a:p>
          <a:p>
            <a:pPr lvl="1">
              <a:buFont typeface="Courier New" panose="02070309020205020404" pitchFamily="49" charset="0"/>
              <a:buChar char="o"/>
            </a:pPr>
            <a:r>
              <a:rPr lang="en-US" sz="2600" dirty="0" smtClean="0">
                <a:latin typeface="Century Gothic" panose="020B0502020202020204" pitchFamily="34" charset="0"/>
              </a:rPr>
              <a:t>“</a:t>
            </a:r>
            <a:r>
              <a:rPr lang="en-US" sz="2600" b="1" dirty="0" smtClean="0">
                <a:latin typeface="Century Gothic" panose="020B0502020202020204" pitchFamily="34" charset="0"/>
              </a:rPr>
              <a:t>Why</a:t>
            </a:r>
            <a:r>
              <a:rPr lang="en-US" sz="2600" dirty="0" smtClean="0">
                <a:latin typeface="Century Gothic" panose="020B0502020202020204" pitchFamily="34" charset="0"/>
              </a:rPr>
              <a:t> do you want to lose weight”</a:t>
            </a:r>
          </a:p>
          <a:p>
            <a:pPr lvl="1">
              <a:buFont typeface="Courier New" panose="02070309020205020404" pitchFamily="49" charset="0"/>
              <a:buChar char="o"/>
            </a:pPr>
            <a:r>
              <a:rPr lang="en-US" sz="2600" dirty="0" smtClean="0">
                <a:latin typeface="Century Gothic" panose="020B0502020202020204" pitchFamily="34" charset="0"/>
              </a:rPr>
              <a:t>“ Because I want to feel better about myself.”</a:t>
            </a:r>
          </a:p>
          <a:p>
            <a:pPr lvl="1">
              <a:buFont typeface="Courier New" panose="02070309020205020404" pitchFamily="49" charset="0"/>
              <a:buChar char="o"/>
            </a:pPr>
            <a:r>
              <a:rPr lang="en-US" sz="2600" dirty="0" smtClean="0">
                <a:latin typeface="Century Gothic" panose="020B0502020202020204" pitchFamily="34" charset="0"/>
              </a:rPr>
              <a:t>“What will the </a:t>
            </a:r>
            <a:r>
              <a:rPr lang="en-US" sz="2600" b="1" dirty="0" smtClean="0">
                <a:latin typeface="Century Gothic" panose="020B0502020202020204" pitchFamily="34" charset="0"/>
              </a:rPr>
              <a:t>benefits</a:t>
            </a:r>
            <a:r>
              <a:rPr lang="en-US" sz="2600" dirty="0" smtClean="0">
                <a:latin typeface="Century Gothic" panose="020B0502020202020204" pitchFamily="34" charset="0"/>
              </a:rPr>
              <a:t> of this be?”</a:t>
            </a:r>
          </a:p>
          <a:p>
            <a:pPr lvl="1">
              <a:buFont typeface="Courier New" panose="02070309020205020404" pitchFamily="49" charset="0"/>
              <a:buChar char="o"/>
            </a:pPr>
            <a:r>
              <a:rPr lang="en-US" sz="2600" dirty="0" smtClean="0">
                <a:latin typeface="Century Gothic" panose="020B0502020202020204" pitchFamily="34" charset="0"/>
              </a:rPr>
              <a:t>“ I won’t be so self conscious.”</a:t>
            </a:r>
          </a:p>
          <a:p>
            <a:pPr lvl="1">
              <a:buFont typeface="Courier New" panose="02070309020205020404" pitchFamily="49" charset="0"/>
              <a:buChar char="o"/>
            </a:pPr>
            <a:r>
              <a:rPr lang="en-US" sz="2600" dirty="0" smtClean="0">
                <a:latin typeface="Century Gothic" panose="020B0502020202020204" pitchFamily="34" charset="0"/>
              </a:rPr>
              <a:t>“ How will your </a:t>
            </a:r>
            <a:r>
              <a:rPr lang="en-US" sz="2600" b="1" dirty="0" smtClean="0">
                <a:latin typeface="Century Gothic" panose="020B0502020202020204" pitchFamily="34" charset="0"/>
              </a:rPr>
              <a:t>life be different</a:t>
            </a:r>
            <a:r>
              <a:rPr lang="en-US" sz="2600" dirty="0" smtClean="0">
                <a:latin typeface="Century Gothic" panose="020B0502020202020204" pitchFamily="34" charset="0"/>
              </a:rPr>
              <a:t>?”</a:t>
            </a:r>
          </a:p>
          <a:p>
            <a:pPr lvl="1">
              <a:buFont typeface="Courier New" panose="02070309020205020404" pitchFamily="49" charset="0"/>
              <a:buChar char="o"/>
            </a:pPr>
            <a:r>
              <a:rPr lang="en-US" sz="2600" dirty="0" smtClean="0">
                <a:latin typeface="Century Gothic" panose="020B0502020202020204" pitchFamily="34" charset="0"/>
              </a:rPr>
              <a:t>“ I will feel like going out of my house more often.”</a:t>
            </a:r>
          </a:p>
          <a:p>
            <a:pPr lvl="1">
              <a:buFont typeface="Courier New" panose="02070309020205020404" pitchFamily="49" charset="0"/>
              <a:buChar char="o"/>
            </a:pPr>
            <a:r>
              <a:rPr lang="en-US" sz="2600" dirty="0" smtClean="0">
                <a:latin typeface="Century Gothic" panose="020B0502020202020204" pitchFamily="34" charset="0"/>
              </a:rPr>
              <a:t> “ If you accomplish this, what will you </a:t>
            </a:r>
            <a:r>
              <a:rPr lang="en-US" sz="2600" b="1" dirty="0" smtClean="0">
                <a:latin typeface="Century Gothic" panose="020B0502020202020204" pitchFamily="34" charset="0"/>
              </a:rPr>
              <a:t>be able to do</a:t>
            </a:r>
            <a:r>
              <a:rPr lang="en-US" sz="2600" dirty="0" smtClean="0">
                <a:latin typeface="Century Gothic" panose="020B0502020202020204" pitchFamily="34" charset="0"/>
              </a:rPr>
              <a:t> that you can’t or aren’t doing now?”</a:t>
            </a:r>
          </a:p>
          <a:p>
            <a:pPr lvl="1">
              <a:buFont typeface="Courier New" panose="02070309020205020404" pitchFamily="49" charset="0"/>
              <a:buChar char="o"/>
            </a:pPr>
            <a:r>
              <a:rPr lang="en-US" sz="2600" dirty="0" smtClean="0">
                <a:latin typeface="Century Gothic" panose="020B0502020202020204" pitchFamily="34" charset="0"/>
              </a:rPr>
              <a:t>“I’ll be able to meet new people and make new friends.”</a:t>
            </a:r>
          </a:p>
          <a:p>
            <a:pPr marL="0" indent="0">
              <a:buNone/>
            </a:pPr>
            <a:r>
              <a:rPr lang="en-US" sz="2800" b="1" dirty="0" smtClean="0">
                <a:latin typeface="Century Gothic" panose="020B0502020202020204" pitchFamily="34" charset="0"/>
              </a:rPr>
              <a:t>				That is the real benefit!</a:t>
            </a:r>
          </a:p>
          <a:p>
            <a:pPr lvl="1">
              <a:buFont typeface="Courier New" panose="02070309020205020404" pitchFamily="49" charset="0"/>
              <a:buChar char="o"/>
            </a:pPr>
            <a:endParaRPr lang="en-US" sz="2600" dirty="0">
              <a:latin typeface="Century Gothic" panose="020B0502020202020204" pitchFamily="34" charset="0"/>
            </a:endParaRPr>
          </a:p>
        </p:txBody>
      </p:sp>
      <p:sp>
        <p:nvSpPr>
          <p:cNvPr id="4" name="Slide Number Placeholder 3"/>
          <p:cNvSpPr>
            <a:spLocks noGrp="1"/>
          </p:cNvSpPr>
          <p:nvPr>
            <p:ph type="sldNum" sz="quarter" idx="12"/>
          </p:nvPr>
        </p:nvSpPr>
        <p:spPr/>
        <p:txBody>
          <a:bodyPr/>
          <a:lstStyle/>
          <a:p>
            <a:fld id="{71F48404-B379-4139-A596-174CE57C093A}" type="slidenum">
              <a:rPr lang="en-US" smtClean="0"/>
              <a:pPr/>
              <a:t>8</a:t>
            </a:fld>
            <a:endParaRPr lang="en-US" dirty="0"/>
          </a:p>
        </p:txBody>
      </p:sp>
    </p:spTree>
    <p:extLst>
      <p:ext uri="{BB962C8B-B14F-4D97-AF65-F5344CB8AC3E}">
        <p14:creationId xmlns:p14="http://schemas.microsoft.com/office/powerpoint/2010/main" val="12357841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776" y="838200"/>
            <a:ext cx="7526768" cy="1143000"/>
          </a:xfrm>
        </p:spPr>
        <p:txBody>
          <a:bodyPr>
            <a:normAutofit/>
          </a:bodyPr>
          <a:lstStyle/>
          <a:p>
            <a:r>
              <a:rPr lang="en-US" sz="4000" dirty="0" smtClean="0">
                <a:latin typeface="Century Gothic" panose="020B0502020202020204" pitchFamily="34" charset="0"/>
              </a:rPr>
              <a:t>Restate the Goal</a:t>
            </a:r>
            <a:endParaRPr lang="en-US" sz="4000" dirty="0">
              <a:latin typeface="Century Gothic" panose="020B0502020202020204" pitchFamily="34" charset="0"/>
            </a:endParaRPr>
          </a:p>
        </p:txBody>
      </p:sp>
      <p:sp>
        <p:nvSpPr>
          <p:cNvPr id="3" name="Content Placeholder 2"/>
          <p:cNvSpPr>
            <a:spLocks noGrp="1"/>
          </p:cNvSpPr>
          <p:nvPr>
            <p:ph idx="1"/>
          </p:nvPr>
        </p:nvSpPr>
        <p:spPr>
          <a:xfrm>
            <a:off x="519954" y="1792941"/>
            <a:ext cx="7324164" cy="3508977"/>
          </a:xfrm>
        </p:spPr>
        <p:txBody>
          <a:bodyPr>
            <a:normAutofit/>
          </a:bodyPr>
          <a:lstStyle/>
          <a:p>
            <a:pPr>
              <a:buFont typeface="Wingdings" panose="05000000000000000000" pitchFamily="2" charset="2"/>
              <a:buChar char="Ø"/>
            </a:pPr>
            <a:r>
              <a:rPr lang="en-US" sz="3200" dirty="0" smtClean="0">
                <a:latin typeface="Century Gothic" panose="020B0502020202020204" pitchFamily="34" charset="0"/>
              </a:rPr>
              <a:t>“ So maybe your real goal is to make new friends, and losing weight is a interim goal to achieve that benefit.”</a:t>
            </a:r>
          </a:p>
          <a:p>
            <a:pPr>
              <a:buFont typeface="Wingdings" panose="05000000000000000000" pitchFamily="2" charset="2"/>
              <a:buChar char="Ø"/>
            </a:pPr>
            <a:endParaRPr lang="en-US" sz="2800" dirty="0" smtClean="0"/>
          </a:p>
          <a:p>
            <a:pPr>
              <a:buFont typeface="Wingdings" panose="05000000000000000000" pitchFamily="2" charset="2"/>
              <a:buChar char="Ø"/>
            </a:pPr>
            <a:endParaRPr lang="en-US" sz="2800" dirty="0"/>
          </a:p>
        </p:txBody>
      </p:sp>
      <p:sp>
        <p:nvSpPr>
          <p:cNvPr id="4" name="Slide Number Placeholder 3"/>
          <p:cNvSpPr>
            <a:spLocks noGrp="1"/>
          </p:cNvSpPr>
          <p:nvPr>
            <p:ph type="sldNum" sz="quarter" idx="12"/>
          </p:nvPr>
        </p:nvSpPr>
        <p:spPr/>
        <p:txBody>
          <a:bodyPr/>
          <a:lstStyle/>
          <a:p>
            <a:fld id="{71F48404-B379-4139-A596-174CE57C093A}" type="slidenum">
              <a:rPr lang="en-US" smtClean="0"/>
              <a:pPr/>
              <a:t>9</a:t>
            </a:fld>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3459" y="3415524"/>
            <a:ext cx="3021106" cy="309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84243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824753"/>
            <a:ext cx="6347713" cy="1320800"/>
          </a:xfrm>
        </p:spPr>
        <p:txBody>
          <a:bodyPr/>
          <a:lstStyle/>
          <a:p>
            <a:r>
              <a:rPr lang="en-US" dirty="0" smtClean="0">
                <a:latin typeface="Century Gothic" panose="020B0502020202020204" pitchFamily="34" charset="0"/>
              </a:rPr>
              <a:t>Checking Your Goal</a:t>
            </a:r>
            <a:endParaRPr lang="en-US" dirty="0">
              <a:latin typeface="Century Gothic" panose="020B0502020202020204" pitchFamily="34" charset="0"/>
            </a:endParaRPr>
          </a:p>
        </p:txBody>
      </p:sp>
      <p:sp>
        <p:nvSpPr>
          <p:cNvPr id="3" name="Content Placeholder 2"/>
          <p:cNvSpPr>
            <a:spLocks noGrp="1"/>
          </p:cNvSpPr>
          <p:nvPr>
            <p:ph idx="1"/>
          </p:nvPr>
        </p:nvSpPr>
        <p:spPr>
          <a:xfrm>
            <a:off x="609599" y="1721224"/>
            <a:ext cx="6347714" cy="4320139"/>
          </a:xfrm>
        </p:spPr>
        <p:txBody>
          <a:bodyPr>
            <a:normAutofit/>
          </a:bodyPr>
          <a:lstStyle/>
          <a:p>
            <a:r>
              <a:rPr lang="en-US" sz="2400" dirty="0" smtClean="0">
                <a:latin typeface="Century Gothic" panose="020B0502020202020204" pitchFamily="34" charset="0"/>
              </a:rPr>
              <a:t>Why do you want this goal?</a:t>
            </a:r>
          </a:p>
          <a:p>
            <a:r>
              <a:rPr lang="en-US" sz="2400" dirty="0" smtClean="0">
                <a:latin typeface="Century Gothic" panose="020B0502020202020204" pitchFamily="34" charset="0"/>
              </a:rPr>
              <a:t>What will the benefits of this be?</a:t>
            </a:r>
          </a:p>
          <a:p>
            <a:r>
              <a:rPr lang="en-US" sz="2400" dirty="0" smtClean="0">
                <a:latin typeface="Century Gothic" panose="020B0502020202020204" pitchFamily="34" charset="0"/>
              </a:rPr>
              <a:t>How will your life be different?</a:t>
            </a:r>
          </a:p>
          <a:p>
            <a:r>
              <a:rPr lang="en-US" sz="2400" dirty="0" smtClean="0">
                <a:latin typeface="Century Gothic" panose="020B0502020202020204" pitchFamily="34" charset="0"/>
              </a:rPr>
              <a:t>If you accomplish this, what will you be able to do that you can’t or aren’t doing now?</a:t>
            </a:r>
          </a:p>
          <a:p>
            <a:endParaRPr lang="en-US" sz="2400" dirty="0">
              <a:latin typeface="Century Gothic" panose="020B0502020202020204"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8259" y="4069975"/>
            <a:ext cx="2652847" cy="24694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68290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776" y="851647"/>
            <a:ext cx="6669742" cy="860612"/>
          </a:xfrm>
        </p:spPr>
        <p:txBody>
          <a:bodyPr>
            <a:normAutofit fontScale="90000"/>
          </a:bodyPr>
          <a:lstStyle/>
          <a:p>
            <a:r>
              <a:rPr lang="en-US" sz="4000" dirty="0" smtClean="0">
                <a:latin typeface="Century Gothic" panose="020B0502020202020204" pitchFamily="34" charset="0"/>
              </a:rPr>
              <a:t>Use This Format to State Your Goal</a:t>
            </a:r>
            <a:endParaRPr lang="en-US" sz="4000" dirty="0">
              <a:latin typeface="Century Gothic" panose="020B0502020202020204" pitchFamily="34" charset="0"/>
            </a:endParaRPr>
          </a:p>
        </p:txBody>
      </p:sp>
      <p:sp>
        <p:nvSpPr>
          <p:cNvPr id="3" name="Content Placeholder 2"/>
          <p:cNvSpPr>
            <a:spLocks noGrp="1"/>
          </p:cNvSpPr>
          <p:nvPr>
            <p:ph idx="1"/>
          </p:nvPr>
        </p:nvSpPr>
        <p:spPr>
          <a:xfrm>
            <a:off x="591670" y="2321858"/>
            <a:ext cx="7100048" cy="3280233"/>
          </a:xfrm>
        </p:spPr>
        <p:txBody>
          <a:bodyPr>
            <a:normAutofit/>
          </a:bodyPr>
          <a:lstStyle/>
          <a:p>
            <a:pPr>
              <a:buFont typeface="Wingdings" panose="05000000000000000000" pitchFamily="2" charset="2"/>
              <a:buChar char="Ø"/>
            </a:pPr>
            <a:r>
              <a:rPr lang="en-US" sz="3200" dirty="0" smtClean="0">
                <a:latin typeface="Century Gothic" panose="020B0502020202020204" pitchFamily="34" charset="0"/>
              </a:rPr>
              <a:t>“</a:t>
            </a:r>
            <a:r>
              <a:rPr lang="en-US" sz="3200" u="sng" dirty="0" smtClean="0">
                <a:latin typeface="Century Gothic" panose="020B0502020202020204" pitchFamily="34" charset="0"/>
              </a:rPr>
              <a:t>In order to </a:t>
            </a:r>
            <a:r>
              <a:rPr lang="en-US" sz="3200" dirty="0" smtClean="0">
                <a:latin typeface="Century Gothic" panose="020B0502020202020204" pitchFamily="34" charset="0"/>
              </a:rPr>
              <a:t>make new friends, I will lose weight so that I will feel better about myself, go out more often and meet new people, and </a:t>
            </a:r>
            <a:r>
              <a:rPr lang="en-US" sz="3200" u="sng" dirty="0" smtClean="0">
                <a:latin typeface="Century Gothic" panose="020B0502020202020204" pitchFamily="34" charset="0"/>
              </a:rPr>
              <a:t>I will do this over a six month period”</a:t>
            </a:r>
            <a:endParaRPr lang="en-US" sz="3200" u="sng" dirty="0">
              <a:latin typeface="Century Gothic" panose="020B0502020202020204" pitchFamily="34" charset="0"/>
            </a:endParaRPr>
          </a:p>
        </p:txBody>
      </p:sp>
      <p:sp>
        <p:nvSpPr>
          <p:cNvPr id="4" name="Slide Number Placeholder 3"/>
          <p:cNvSpPr>
            <a:spLocks noGrp="1"/>
          </p:cNvSpPr>
          <p:nvPr>
            <p:ph type="sldNum" sz="quarter" idx="12"/>
          </p:nvPr>
        </p:nvSpPr>
        <p:spPr/>
        <p:txBody>
          <a:bodyPr/>
          <a:lstStyle/>
          <a:p>
            <a:fld id="{71F48404-B379-4139-A596-174CE57C093A}" type="slidenum">
              <a:rPr lang="en-US" smtClean="0"/>
              <a:pPr/>
              <a:t>11</a:t>
            </a:fld>
            <a:endParaRPr lang="en-US" dirty="0"/>
          </a:p>
        </p:txBody>
      </p:sp>
    </p:spTree>
    <p:extLst>
      <p:ext uri="{BB962C8B-B14F-4D97-AF65-F5344CB8AC3E}">
        <p14:creationId xmlns:p14="http://schemas.microsoft.com/office/powerpoint/2010/main" val="9153710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61682"/>
            <a:ext cx="7414710" cy="1143000"/>
          </a:xfrm>
        </p:spPr>
        <p:txBody>
          <a:bodyPr>
            <a:noAutofit/>
          </a:bodyPr>
          <a:lstStyle/>
          <a:p>
            <a:r>
              <a:rPr lang="en-US" sz="4000" dirty="0" smtClean="0">
                <a:latin typeface="Century Gothic" panose="020B0502020202020204" pitchFamily="34" charset="0"/>
              </a:rPr>
              <a:t>Looking at Your Goal </a:t>
            </a:r>
            <a:r>
              <a:rPr lang="en-US" sz="4000" dirty="0">
                <a:latin typeface="Century Gothic" panose="020B0502020202020204" pitchFamily="34" charset="0"/>
              </a:rPr>
              <a:t>U</a:t>
            </a:r>
            <a:r>
              <a:rPr lang="en-US" sz="4000" dirty="0" smtClean="0">
                <a:latin typeface="Century Gothic" panose="020B0502020202020204" pitchFamily="34" charset="0"/>
              </a:rPr>
              <a:t>sing the </a:t>
            </a:r>
            <a:r>
              <a:rPr lang="en-US" sz="4000" u="sng" dirty="0" smtClean="0">
                <a:latin typeface="Century Gothic" panose="020B0502020202020204" pitchFamily="34" charset="0"/>
              </a:rPr>
              <a:t>IMPACT</a:t>
            </a:r>
            <a:r>
              <a:rPr lang="en-US" sz="4000" dirty="0" smtClean="0">
                <a:latin typeface="Century Gothic" panose="020B0502020202020204" pitchFamily="34" charset="0"/>
              </a:rPr>
              <a:t> Criteria</a:t>
            </a:r>
            <a:endParaRPr lang="en-US" sz="4000" dirty="0">
              <a:latin typeface="Century Gothic" panose="020B0502020202020204" pitchFamily="34" charset="0"/>
            </a:endParaRPr>
          </a:p>
        </p:txBody>
      </p:sp>
      <p:sp>
        <p:nvSpPr>
          <p:cNvPr id="3" name="Content Placeholder 2"/>
          <p:cNvSpPr>
            <a:spLocks noGrp="1"/>
          </p:cNvSpPr>
          <p:nvPr>
            <p:ph idx="1"/>
          </p:nvPr>
        </p:nvSpPr>
        <p:spPr>
          <a:xfrm>
            <a:off x="833718" y="2088777"/>
            <a:ext cx="7279341" cy="4114800"/>
          </a:xfrm>
        </p:spPr>
        <p:txBody>
          <a:bodyPr>
            <a:normAutofit fontScale="85000" lnSpcReduction="20000"/>
          </a:bodyPr>
          <a:lstStyle/>
          <a:p>
            <a:pPr>
              <a:buFont typeface="Wingdings" panose="05000000000000000000" pitchFamily="2" charset="2"/>
              <a:buChar char="Ø"/>
            </a:pPr>
            <a:r>
              <a:rPr lang="en-US" sz="2800" b="1" dirty="0" smtClean="0">
                <a:latin typeface="Century Gothic" panose="020B0502020202020204" pitchFamily="34" charset="0"/>
              </a:rPr>
              <a:t>I: </a:t>
            </a:r>
            <a:r>
              <a:rPr lang="en-US" sz="2800" dirty="0" smtClean="0">
                <a:latin typeface="Century Gothic" panose="020B0502020202020204" pitchFamily="34" charset="0"/>
              </a:rPr>
              <a:t>Does it </a:t>
            </a:r>
            <a:r>
              <a:rPr lang="en-US" sz="2800" b="1" dirty="0" smtClean="0">
                <a:latin typeface="Century Gothic" panose="020B0502020202020204" pitchFamily="34" charset="0"/>
              </a:rPr>
              <a:t>I</a:t>
            </a:r>
            <a:r>
              <a:rPr lang="en-US" sz="2800" dirty="0" smtClean="0">
                <a:latin typeface="Century Gothic" panose="020B0502020202020204" pitchFamily="34" charset="0"/>
              </a:rPr>
              <a:t>mprove the quality of your life?</a:t>
            </a:r>
          </a:p>
          <a:p>
            <a:pPr>
              <a:buFont typeface="Wingdings" panose="05000000000000000000" pitchFamily="2" charset="2"/>
              <a:buChar char="Ø"/>
            </a:pPr>
            <a:r>
              <a:rPr lang="en-US" sz="2800" b="1" dirty="0" smtClean="0">
                <a:latin typeface="Century Gothic" panose="020B0502020202020204" pitchFamily="34" charset="0"/>
              </a:rPr>
              <a:t>M: </a:t>
            </a:r>
            <a:r>
              <a:rPr lang="en-US" sz="2800" dirty="0" smtClean="0">
                <a:latin typeface="Century Gothic" panose="020B0502020202020204" pitchFamily="34" charset="0"/>
              </a:rPr>
              <a:t>Is it </a:t>
            </a:r>
            <a:r>
              <a:rPr lang="en-US" sz="2800" b="1" dirty="0" smtClean="0">
                <a:latin typeface="Century Gothic" panose="020B0502020202020204" pitchFamily="34" charset="0"/>
              </a:rPr>
              <a:t>M</a:t>
            </a:r>
            <a:r>
              <a:rPr lang="en-US" sz="2800" dirty="0" smtClean="0">
                <a:latin typeface="Century Gothic" panose="020B0502020202020204" pitchFamily="34" charset="0"/>
              </a:rPr>
              <a:t>easurable in terms of knowing if I have accomplished it?</a:t>
            </a:r>
          </a:p>
          <a:p>
            <a:pPr>
              <a:buFont typeface="Wingdings" panose="05000000000000000000" pitchFamily="2" charset="2"/>
              <a:buChar char="Ø"/>
            </a:pPr>
            <a:r>
              <a:rPr lang="en-US" sz="2800" b="1" dirty="0" smtClean="0">
                <a:latin typeface="Century Gothic" panose="020B0502020202020204" pitchFamily="34" charset="0"/>
              </a:rPr>
              <a:t>P: </a:t>
            </a:r>
            <a:r>
              <a:rPr lang="en-US" sz="2800" dirty="0" smtClean="0">
                <a:latin typeface="Century Gothic" panose="020B0502020202020204" pitchFamily="34" charset="0"/>
              </a:rPr>
              <a:t>Is it </a:t>
            </a:r>
            <a:r>
              <a:rPr lang="en-US" sz="2800" b="1" dirty="0" smtClean="0">
                <a:latin typeface="Century Gothic" panose="020B0502020202020204" pitchFamily="34" charset="0"/>
              </a:rPr>
              <a:t>P</a:t>
            </a:r>
            <a:r>
              <a:rPr lang="en-US" sz="2800" dirty="0" smtClean="0">
                <a:latin typeface="Century Gothic" panose="020B0502020202020204" pitchFamily="34" charset="0"/>
              </a:rPr>
              <a:t>ositively stated as something new I want in my life?</a:t>
            </a:r>
          </a:p>
          <a:p>
            <a:pPr>
              <a:buFont typeface="Wingdings" panose="05000000000000000000" pitchFamily="2" charset="2"/>
              <a:buChar char="Ø"/>
            </a:pPr>
            <a:r>
              <a:rPr lang="en-US" sz="2800" b="1" dirty="0" smtClean="0">
                <a:latin typeface="Century Gothic" panose="020B0502020202020204" pitchFamily="34" charset="0"/>
              </a:rPr>
              <a:t>A: </a:t>
            </a:r>
            <a:r>
              <a:rPr lang="en-US" sz="2800" dirty="0" smtClean="0">
                <a:latin typeface="Century Gothic" panose="020B0502020202020204" pitchFamily="34" charset="0"/>
              </a:rPr>
              <a:t>Is it </a:t>
            </a:r>
            <a:r>
              <a:rPr lang="en-US" sz="2800" b="1" dirty="0" smtClean="0">
                <a:latin typeface="Century Gothic" panose="020B0502020202020204" pitchFamily="34" charset="0"/>
              </a:rPr>
              <a:t>A</a:t>
            </a:r>
            <a:r>
              <a:rPr lang="en-US" sz="2800" dirty="0" smtClean="0">
                <a:latin typeface="Century Gothic" panose="020B0502020202020204" pitchFamily="34" charset="0"/>
              </a:rPr>
              <a:t>chievable in my present situation with my current abilities?</a:t>
            </a:r>
          </a:p>
          <a:p>
            <a:pPr>
              <a:buFont typeface="Wingdings" panose="05000000000000000000" pitchFamily="2" charset="2"/>
              <a:buChar char="Ø"/>
            </a:pPr>
            <a:r>
              <a:rPr lang="en-US" sz="2800" b="1" dirty="0" smtClean="0">
                <a:latin typeface="Century Gothic" panose="020B0502020202020204" pitchFamily="34" charset="0"/>
              </a:rPr>
              <a:t>C: </a:t>
            </a:r>
            <a:r>
              <a:rPr lang="en-US" sz="2800" dirty="0" smtClean="0">
                <a:latin typeface="Century Gothic" panose="020B0502020202020204" pitchFamily="34" charset="0"/>
              </a:rPr>
              <a:t>Does it </a:t>
            </a:r>
            <a:r>
              <a:rPr lang="en-US" sz="2800" b="1" dirty="0" smtClean="0">
                <a:latin typeface="Century Gothic" panose="020B0502020202020204" pitchFamily="34" charset="0"/>
              </a:rPr>
              <a:t>C</a:t>
            </a:r>
            <a:r>
              <a:rPr lang="en-US" sz="2800" dirty="0" smtClean="0">
                <a:latin typeface="Century Gothic" panose="020B0502020202020204" pitchFamily="34" charset="0"/>
              </a:rPr>
              <a:t>all forth actions that I can take on a regular basis to create healthy habits?</a:t>
            </a:r>
          </a:p>
          <a:p>
            <a:pPr>
              <a:buFont typeface="Wingdings" panose="05000000000000000000" pitchFamily="2" charset="2"/>
              <a:buChar char="Ø"/>
            </a:pPr>
            <a:r>
              <a:rPr lang="en-US" sz="2800" b="1" dirty="0" smtClean="0">
                <a:latin typeface="Century Gothic" panose="020B0502020202020204" pitchFamily="34" charset="0"/>
              </a:rPr>
              <a:t>T: </a:t>
            </a:r>
            <a:r>
              <a:rPr lang="en-US" sz="2800" dirty="0" smtClean="0">
                <a:latin typeface="Century Gothic" panose="020B0502020202020204" pitchFamily="34" charset="0"/>
              </a:rPr>
              <a:t>Is it </a:t>
            </a:r>
            <a:r>
              <a:rPr lang="en-US" sz="2800" b="1" dirty="0" smtClean="0">
                <a:latin typeface="Century Gothic" panose="020B0502020202020204" pitchFamily="34" charset="0"/>
              </a:rPr>
              <a:t>T</a:t>
            </a:r>
            <a:r>
              <a:rPr lang="en-US" sz="2800" dirty="0" smtClean="0">
                <a:latin typeface="Century Gothic" panose="020B0502020202020204" pitchFamily="34" charset="0"/>
              </a:rPr>
              <a:t>ime limited in terms of when I will begin and when I will accomplish it?</a:t>
            </a:r>
            <a:endParaRPr lang="en-US" sz="2800" b="1" dirty="0">
              <a:latin typeface="Century Gothic" panose="020B0502020202020204" pitchFamily="34" charset="0"/>
            </a:endParaRPr>
          </a:p>
        </p:txBody>
      </p:sp>
      <p:sp>
        <p:nvSpPr>
          <p:cNvPr id="4" name="Slide Number Placeholder 3"/>
          <p:cNvSpPr>
            <a:spLocks noGrp="1"/>
          </p:cNvSpPr>
          <p:nvPr>
            <p:ph type="sldNum" sz="quarter" idx="12"/>
          </p:nvPr>
        </p:nvSpPr>
        <p:spPr/>
        <p:txBody>
          <a:bodyPr/>
          <a:lstStyle/>
          <a:p>
            <a:fld id="{71F48404-B379-4139-A596-174CE57C093A}" type="slidenum">
              <a:rPr lang="en-US" smtClean="0"/>
              <a:pPr/>
              <a:t>12</a:t>
            </a:fld>
            <a:endParaRPr lang="en-US" dirty="0"/>
          </a:p>
        </p:txBody>
      </p:sp>
    </p:spTree>
    <p:extLst>
      <p:ext uri="{BB962C8B-B14F-4D97-AF65-F5344CB8AC3E}">
        <p14:creationId xmlns:p14="http://schemas.microsoft.com/office/powerpoint/2010/main" val="13490940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494" y="555812"/>
            <a:ext cx="7455050" cy="905435"/>
          </a:xfrm>
        </p:spPr>
        <p:txBody>
          <a:bodyPr>
            <a:normAutofit/>
          </a:bodyPr>
          <a:lstStyle/>
          <a:p>
            <a:r>
              <a:rPr lang="en-US" sz="4000" dirty="0" smtClean="0">
                <a:latin typeface="Century Gothic" panose="020B0502020202020204" pitchFamily="34" charset="0"/>
              </a:rPr>
              <a:t>Create an Action Plan</a:t>
            </a:r>
            <a:endParaRPr lang="en-US" sz="4000" dirty="0">
              <a:latin typeface="Century Gothic" panose="020B0502020202020204" pitchFamily="34" charset="0"/>
            </a:endParaRPr>
          </a:p>
        </p:txBody>
      </p:sp>
      <p:sp>
        <p:nvSpPr>
          <p:cNvPr id="3" name="Content Placeholder 2"/>
          <p:cNvSpPr>
            <a:spLocks noGrp="1"/>
          </p:cNvSpPr>
          <p:nvPr>
            <p:ph idx="1"/>
          </p:nvPr>
        </p:nvSpPr>
        <p:spPr>
          <a:xfrm>
            <a:off x="609599" y="1524001"/>
            <a:ext cx="7162802" cy="4078092"/>
          </a:xfrm>
        </p:spPr>
        <p:txBody>
          <a:bodyPr>
            <a:normAutofit/>
          </a:bodyPr>
          <a:lstStyle/>
          <a:p>
            <a:pPr>
              <a:buFont typeface="Wingdings" panose="05000000000000000000" pitchFamily="2" charset="2"/>
              <a:buChar char="Ø"/>
            </a:pPr>
            <a:r>
              <a:rPr lang="en-US" sz="2800" dirty="0" smtClean="0">
                <a:latin typeface="Century Gothic" panose="020B0502020202020204" pitchFamily="34" charset="0"/>
              </a:rPr>
              <a:t>Learning to create an action plan that helps a person reach his or her goal is crucial to success.  The actions must be things that the person can do on a regular basis in order to create a new habit.</a:t>
            </a:r>
            <a:endParaRPr lang="en-US" sz="2800" dirty="0">
              <a:latin typeface="Century Gothic" panose="020B0502020202020204" pitchFamily="34" charset="0"/>
            </a:endParaRPr>
          </a:p>
        </p:txBody>
      </p:sp>
      <p:sp>
        <p:nvSpPr>
          <p:cNvPr id="4" name="Slide Number Placeholder 3"/>
          <p:cNvSpPr>
            <a:spLocks noGrp="1"/>
          </p:cNvSpPr>
          <p:nvPr>
            <p:ph type="sldNum" sz="quarter" idx="12"/>
          </p:nvPr>
        </p:nvSpPr>
        <p:spPr/>
        <p:txBody>
          <a:bodyPr/>
          <a:lstStyle/>
          <a:p>
            <a:fld id="{71F48404-B379-4139-A596-174CE57C093A}" type="slidenum">
              <a:rPr lang="en-US" smtClean="0"/>
              <a:pPr/>
              <a:t>13</a:t>
            </a:fld>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6258" y="3774142"/>
            <a:ext cx="4042229"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408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0965" y="762000"/>
            <a:ext cx="7558145" cy="1143000"/>
          </a:xfrm>
        </p:spPr>
        <p:txBody>
          <a:bodyPr>
            <a:normAutofit/>
          </a:bodyPr>
          <a:lstStyle/>
          <a:p>
            <a:r>
              <a:rPr lang="en-US" sz="4000" dirty="0" smtClean="0">
                <a:latin typeface="Century Gothic" panose="020B0502020202020204" pitchFamily="34" charset="0"/>
              </a:rPr>
              <a:t>Create an Action Plan</a:t>
            </a:r>
            <a:endParaRPr lang="en-US" sz="4000" dirty="0">
              <a:latin typeface="Century Gothic" panose="020B0502020202020204" pitchFamily="34" charset="0"/>
            </a:endParaRPr>
          </a:p>
        </p:txBody>
      </p:sp>
      <p:sp>
        <p:nvSpPr>
          <p:cNvPr id="3" name="Content Placeholder 2"/>
          <p:cNvSpPr>
            <a:spLocks noGrp="1"/>
          </p:cNvSpPr>
          <p:nvPr>
            <p:ph idx="1"/>
          </p:nvPr>
        </p:nvSpPr>
        <p:spPr>
          <a:xfrm>
            <a:off x="726143" y="1604682"/>
            <a:ext cx="7073152" cy="4325471"/>
          </a:xfrm>
        </p:spPr>
        <p:txBody>
          <a:bodyPr>
            <a:normAutofit/>
          </a:bodyPr>
          <a:lstStyle/>
          <a:p>
            <a:pPr>
              <a:buFont typeface="Wingdings" panose="05000000000000000000" pitchFamily="2" charset="2"/>
              <a:buChar char="Ø"/>
            </a:pPr>
            <a:r>
              <a:rPr lang="en-US" sz="2800" dirty="0" smtClean="0">
                <a:latin typeface="Century Gothic" panose="020B0502020202020204" pitchFamily="34" charset="0"/>
              </a:rPr>
              <a:t>While the actions may vary from week to week as the person progresses towards their goal, they need to relate directly to the goal and benefit and help create a new discipline in one’s lifestyle.</a:t>
            </a:r>
          </a:p>
        </p:txBody>
      </p:sp>
      <p:sp>
        <p:nvSpPr>
          <p:cNvPr id="4" name="Slide Number Placeholder 3"/>
          <p:cNvSpPr>
            <a:spLocks noGrp="1"/>
          </p:cNvSpPr>
          <p:nvPr>
            <p:ph type="sldNum" sz="quarter" idx="12"/>
          </p:nvPr>
        </p:nvSpPr>
        <p:spPr/>
        <p:txBody>
          <a:bodyPr/>
          <a:lstStyle/>
          <a:p>
            <a:fld id="{71F48404-B379-4139-A596-174CE57C093A}" type="slidenum">
              <a:rPr lang="en-US" smtClean="0"/>
              <a:pPr/>
              <a:t>14</a:t>
            </a:fld>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9082" y="4439427"/>
            <a:ext cx="3646675" cy="2289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702732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27664"/>
            <a:ext cx="7848600" cy="724936"/>
          </a:xfrm>
        </p:spPr>
        <p:txBody>
          <a:bodyPr>
            <a:normAutofit/>
          </a:bodyPr>
          <a:lstStyle/>
          <a:p>
            <a:r>
              <a:rPr lang="en-US" sz="4000" b="1" dirty="0" smtClean="0">
                <a:latin typeface="Century Gothic" panose="020B0502020202020204" pitchFamily="34" charset="0"/>
              </a:rPr>
              <a:t>Create an Action Plan</a:t>
            </a:r>
            <a:endParaRPr lang="en-US" sz="4000" b="1" dirty="0">
              <a:latin typeface="Century Gothic" panose="020B0502020202020204" pitchFamily="34" charset="0"/>
            </a:endParaRPr>
          </a:p>
        </p:txBody>
      </p:sp>
      <p:sp>
        <p:nvSpPr>
          <p:cNvPr id="3" name="Content Placeholder 2"/>
          <p:cNvSpPr>
            <a:spLocks noGrp="1"/>
          </p:cNvSpPr>
          <p:nvPr>
            <p:ph idx="1"/>
          </p:nvPr>
        </p:nvSpPr>
        <p:spPr>
          <a:xfrm>
            <a:off x="430306" y="1905000"/>
            <a:ext cx="7180729" cy="4419600"/>
          </a:xfrm>
        </p:spPr>
        <p:txBody>
          <a:bodyPr>
            <a:normAutofit/>
          </a:bodyPr>
          <a:lstStyle/>
          <a:p>
            <a:pPr lvl="1">
              <a:buFont typeface="Wingdings" panose="05000000000000000000" pitchFamily="2" charset="2"/>
              <a:buChar char="Ø"/>
            </a:pPr>
            <a:r>
              <a:rPr lang="en-US" sz="2800" dirty="0" smtClean="0">
                <a:latin typeface="Century Gothic" panose="020B0502020202020204" pitchFamily="34" charset="0"/>
              </a:rPr>
              <a:t>List out some specific actions you can take towards your goal.</a:t>
            </a:r>
          </a:p>
          <a:p>
            <a:pPr lvl="2">
              <a:buFont typeface="Courier New" panose="02070309020205020404" pitchFamily="49" charset="0"/>
              <a:buChar char="o"/>
            </a:pPr>
            <a:r>
              <a:rPr lang="en-US" sz="2600" dirty="0" smtClean="0">
                <a:latin typeface="Century Gothic" panose="020B0502020202020204" pitchFamily="34" charset="0"/>
              </a:rPr>
              <a:t>Some of the things I could possible do, or need to do, each week to accomplish my goal are:</a:t>
            </a:r>
          </a:p>
          <a:p>
            <a:pPr marL="1410462" lvl="3" indent="-514350">
              <a:buFont typeface="+mj-lt"/>
              <a:buAutoNum type="arabicPeriod"/>
            </a:pPr>
            <a:r>
              <a:rPr lang="en-US" sz="2400" dirty="0" smtClean="0"/>
              <a:t>________________________________</a:t>
            </a:r>
          </a:p>
          <a:p>
            <a:pPr marL="1410462" lvl="3" indent="-514350">
              <a:buFont typeface="+mj-lt"/>
              <a:buAutoNum type="arabicPeriod"/>
            </a:pPr>
            <a:r>
              <a:rPr lang="en-US" sz="2400" dirty="0" smtClean="0"/>
              <a:t>________________________________</a:t>
            </a:r>
          </a:p>
          <a:p>
            <a:pPr marL="1410462" lvl="3" indent="-514350">
              <a:buFont typeface="+mj-lt"/>
              <a:buAutoNum type="arabicPeriod"/>
            </a:pPr>
            <a:r>
              <a:rPr lang="en-US" sz="2400" dirty="0" smtClean="0"/>
              <a:t>________________________________</a:t>
            </a:r>
          </a:p>
          <a:p>
            <a:pPr marL="1410462" lvl="3" indent="-514350">
              <a:buFont typeface="+mj-lt"/>
              <a:buAutoNum type="arabicPeriod"/>
            </a:pPr>
            <a:r>
              <a:rPr lang="en-US" sz="2400" dirty="0" smtClean="0"/>
              <a:t>________________________________</a:t>
            </a:r>
            <a:endParaRPr lang="en-US" sz="2400" dirty="0"/>
          </a:p>
          <a:p>
            <a:pPr marL="896112" lvl="3" indent="0">
              <a:buNone/>
            </a:pPr>
            <a:endParaRPr lang="en-US" sz="2400" dirty="0" smtClean="0"/>
          </a:p>
        </p:txBody>
      </p:sp>
      <p:sp>
        <p:nvSpPr>
          <p:cNvPr id="4" name="Slide Number Placeholder 3"/>
          <p:cNvSpPr>
            <a:spLocks noGrp="1"/>
          </p:cNvSpPr>
          <p:nvPr>
            <p:ph type="sldNum" sz="quarter" idx="12"/>
          </p:nvPr>
        </p:nvSpPr>
        <p:spPr/>
        <p:txBody>
          <a:bodyPr/>
          <a:lstStyle/>
          <a:p>
            <a:fld id="{71F48404-B379-4139-A596-174CE57C093A}" type="slidenum">
              <a:rPr lang="en-US" smtClean="0"/>
              <a:pPr/>
              <a:t>15</a:t>
            </a:fld>
            <a:endParaRPr lang="en-US" dirty="0"/>
          </a:p>
        </p:txBody>
      </p:sp>
    </p:spTree>
    <p:extLst>
      <p:ext uri="{BB962C8B-B14F-4D97-AF65-F5344CB8AC3E}">
        <p14:creationId xmlns:p14="http://schemas.microsoft.com/office/powerpoint/2010/main" val="42492417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0"/>
            <a:ext cx="7024744" cy="1143000"/>
          </a:xfrm>
        </p:spPr>
        <p:txBody>
          <a:bodyPr>
            <a:normAutofit/>
          </a:bodyPr>
          <a:lstStyle/>
          <a:p>
            <a:r>
              <a:rPr lang="en-US" sz="4000" dirty="0" smtClean="0">
                <a:latin typeface="Century Gothic" panose="020B0502020202020204" pitchFamily="34" charset="0"/>
              </a:rPr>
              <a:t>Create an Action Plan</a:t>
            </a:r>
            <a:endParaRPr lang="en-US" sz="4000" dirty="0">
              <a:latin typeface="Century Gothic" panose="020B0502020202020204" pitchFamily="34" charset="0"/>
            </a:endParaRPr>
          </a:p>
        </p:txBody>
      </p:sp>
      <p:sp>
        <p:nvSpPr>
          <p:cNvPr id="3" name="Content Placeholder 2"/>
          <p:cNvSpPr>
            <a:spLocks noGrp="1"/>
          </p:cNvSpPr>
          <p:nvPr>
            <p:ph idx="1"/>
          </p:nvPr>
        </p:nvSpPr>
        <p:spPr>
          <a:xfrm>
            <a:off x="990600" y="2133600"/>
            <a:ext cx="7109908" cy="4267200"/>
          </a:xfrm>
        </p:spPr>
        <p:txBody>
          <a:bodyPr>
            <a:normAutofit/>
          </a:bodyPr>
          <a:lstStyle/>
          <a:p>
            <a:pPr>
              <a:buFont typeface="Wingdings" panose="05000000000000000000" pitchFamily="2" charset="2"/>
              <a:buChar char="Ø"/>
            </a:pPr>
            <a:r>
              <a:rPr lang="en-US" sz="2800" dirty="0" smtClean="0">
                <a:latin typeface="Century Gothic" panose="020B0502020202020204" pitchFamily="34" charset="0"/>
              </a:rPr>
              <a:t>The plan should answer the following questions:</a:t>
            </a:r>
          </a:p>
          <a:p>
            <a:pPr lvl="1">
              <a:buFont typeface="Courier New" panose="02070309020205020404" pitchFamily="49" charset="0"/>
              <a:buChar char="o"/>
            </a:pPr>
            <a:r>
              <a:rPr lang="en-US" sz="2800" dirty="0" smtClean="0">
                <a:latin typeface="Century Gothic" panose="020B0502020202020204" pitchFamily="34" charset="0"/>
              </a:rPr>
              <a:t>What will I do?</a:t>
            </a:r>
          </a:p>
          <a:p>
            <a:pPr lvl="1">
              <a:buFont typeface="Courier New" panose="02070309020205020404" pitchFamily="49" charset="0"/>
              <a:buChar char="o"/>
            </a:pPr>
            <a:r>
              <a:rPr lang="en-US" sz="2800" dirty="0" smtClean="0">
                <a:latin typeface="Century Gothic" panose="020B0502020202020204" pitchFamily="34" charset="0"/>
              </a:rPr>
              <a:t>How much will I do?</a:t>
            </a:r>
          </a:p>
          <a:p>
            <a:pPr lvl="1">
              <a:buFont typeface="Courier New" panose="02070309020205020404" pitchFamily="49" charset="0"/>
              <a:buChar char="o"/>
            </a:pPr>
            <a:r>
              <a:rPr lang="en-US" sz="2800" dirty="0" smtClean="0">
                <a:latin typeface="Century Gothic" panose="020B0502020202020204" pitchFamily="34" charset="0"/>
              </a:rPr>
              <a:t>How often will I do it?</a:t>
            </a:r>
          </a:p>
          <a:p>
            <a:pPr lvl="1">
              <a:buFont typeface="Courier New" panose="02070309020205020404" pitchFamily="49" charset="0"/>
              <a:buChar char="o"/>
            </a:pPr>
            <a:r>
              <a:rPr lang="en-US" sz="2800" dirty="0" smtClean="0">
                <a:latin typeface="Century Gothic" panose="020B0502020202020204" pitchFamily="34" charset="0"/>
              </a:rPr>
              <a:t>When will I do it.</a:t>
            </a:r>
          </a:p>
          <a:p>
            <a:pPr>
              <a:buFont typeface="Wingdings" panose="05000000000000000000" pitchFamily="2" charset="2"/>
              <a:buChar char="Ø"/>
            </a:pPr>
            <a:endParaRPr lang="en-US" sz="2800" dirty="0"/>
          </a:p>
        </p:txBody>
      </p:sp>
      <p:sp>
        <p:nvSpPr>
          <p:cNvPr id="4" name="Slide Number Placeholder 3"/>
          <p:cNvSpPr>
            <a:spLocks noGrp="1"/>
          </p:cNvSpPr>
          <p:nvPr>
            <p:ph type="sldNum" sz="quarter" idx="12"/>
          </p:nvPr>
        </p:nvSpPr>
        <p:spPr/>
        <p:txBody>
          <a:bodyPr/>
          <a:lstStyle/>
          <a:p>
            <a:fld id="{71F48404-B379-4139-A596-174CE57C093A}" type="slidenum">
              <a:rPr lang="en-US" smtClean="0"/>
              <a:pPr/>
              <a:t>16</a:t>
            </a:fld>
            <a:endParaRPr lang="en-US" dirty="0"/>
          </a:p>
        </p:txBody>
      </p:sp>
    </p:spTree>
    <p:extLst>
      <p:ext uri="{BB962C8B-B14F-4D97-AF65-F5344CB8AC3E}">
        <p14:creationId xmlns:p14="http://schemas.microsoft.com/office/powerpoint/2010/main" val="10301174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0"/>
            <a:ext cx="7024744" cy="1143000"/>
          </a:xfrm>
        </p:spPr>
        <p:txBody>
          <a:bodyPr>
            <a:normAutofit/>
          </a:bodyPr>
          <a:lstStyle/>
          <a:p>
            <a:r>
              <a:rPr lang="en-US" sz="4000" dirty="0" smtClean="0">
                <a:latin typeface="Century Gothic" panose="020B0502020202020204" pitchFamily="34" charset="0"/>
              </a:rPr>
              <a:t>Confidence Scale</a:t>
            </a:r>
            <a:endParaRPr lang="en-US" sz="4000" dirty="0">
              <a:latin typeface="Century Gothic" panose="020B0502020202020204" pitchFamily="34" charset="0"/>
            </a:endParaRPr>
          </a:p>
        </p:txBody>
      </p:sp>
      <p:sp>
        <p:nvSpPr>
          <p:cNvPr id="3" name="Content Placeholder 2"/>
          <p:cNvSpPr>
            <a:spLocks noGrp="1"/>
          </p:cNvSpPr>
          <p:nvPr>
            <p:ph idx="1"/>
          </p:nvPr>
        </p:nvSpPr>
        <p:spPr>
          <a:xfrm>
            <a:off x="1066800" y="1905000"/>
            <a:ext cx="6777317" cy="4419600"/>
          </a:xfrm>
        </p:spPr>
        <p:txBody>
          <a:bodyPr>
            <a:normAutofit lnSpcReduction="10000"/>
          </a:bodyPr>
          <a:lstStyle/>
          <a:p>
            <a:pPr>
              <a:buFont typeface="Wingdings" panose="05000000000000000000" pitchFamily="2" charset="2"/>
              <a:buChar char="Ø"/>
            </a:pPr>
            <a:r>
              <a:rPr lang="en-US" sz="2800" dirty="0" smtClean="0">
                <a:latin typeface="Century Gothic" panose="020B0502020202020204" pitchFamily="34" charset="0"/>
              </a:rPr>
              <a:t>Once you created a plan the question is will you implement it?</a:t>
            </a:r>
          </a:p>
          <a:p>
            <a:pPr>
              <a:buFont typeface="Wingdings" panose="05000000000000000000" pitchFamily="2" charset="2"/>
              <a:buChar char="Ø"/>
            </a:pPr>
            <a:r>
              <a:rPr lang="en-US" sz="2800" dirty="0" smtClean="0">
                <a:latin typeface="Century Gothic" panose="020B0502020202020204" pitchFamily="34" charset="0"/>
              </a:rPr>
              <a:t>Continued success increases one’s self-confidence and the desire to set and accomplish more goals.</a:t>
            </a:r>
          </a:p>
          <a:p>
            <a:pPr>
              <a:buFont typeface="Wingdings" panose="05000000000000000000" pitchFamily="2" charset="2"/>
              <a:buChar char="Ø"/>
            </a:pPr>
            <a:r>
              <a:rPr lang="en-US" sz="2800" dirty="0" smtClean="0">
                <a:latin typeface="Century Gothic" panose="020B0502020202020204" pitchFamily="34" charset="0"/>
              </a:rPr>
              <a:t>Decide how confident you are that you will accomplish that weeks plan based on a scale of 1-10 with 10 being the most confident.</a:t>
            </a:r>
          </a:p>
          <a:p>
            <a:pPr>
              <a:buFont typeface="Wingdings" panose="05000000000000000000" pitchFamily="2" charset="2"/>
              <a:buChar char="Ø"/>
            </a:pPr>
            <a:r>
              <a:rPr lang="en-US" sz="2800" dirty="0" smtClean="0">
                <a:latin typeface="Century Gothic" panose="020B0502020202020204" pitchFamily="34" charset="0"/>
              </a:rPr>
              <a:t>Your score should be 7 or higher.</a:t>
            </a:r>
          </a:p>
          <a:p>
            <a:pPr marL="68580" indent="0">
              <a:buNone/>
            </a:pPr>
            <a:endParaRPr lang="en-US" sz="2800" dirty="0"/>
          </a:p>
        </p:txBody>
      </p:sp>
      <p:sp>
        <p:nvSpPr>
          <p:cNvPr id="4" name="Slide Number Placeholder 3"/>
          <p:cNvSpPr>
            <a:spLocks noGrp="1"/>
          </p:cNvSpPr>
          <p:nvPr>
            <p:ph type="sldNum" sz="quarter" idx="12"/>
          </p:nvPr>
        </p:nvSpPr>
        <p:spPr/>
        <p:txBody>
          <a:bodyPr/>
          <a:lstStyle/>
          <a:p>
            <a:fld id="{71F48404-B379-4139-A596-174CE57C093A}" type="slidenum">
              <a:rPr lang="en-US" smtClean="0"/>
              <a:pPr/>
              <a:t>17</a:t>
            </a:fld>
            <a:endParaRPr lang="en-US" dirty="0"/>
          </a:p>
        </p:txBody>
      </p:sp>
    </p:spTree>
    <p:extLst>
      <p:ext uri="{BB962C8B-B14F-4D97-AF65-F5344CB8AC3E}">
        <p14:creationId xmlns:p14="http://schemas.microsoft.com/office/powerpoint/2010/main" val="31879605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0"/>
            <a:ext cx="7024744" cy="1143000"/>
          </a:xfrm>
        </p:spPr>
        <p:txBody>
          <a:bodyPr>
            <a:normAutofit/>
          </a:bodyPr>
          <a:lstStyle/>
          <a:p>
            <a:r>
              <a:rPr lang="en-US" sz="4000" dirty="0" smtClean="0">
                <a:latin typeface="Century Gothic" panose="020B0502020202020204" pitchFamily="34" charset="0"/>
              </a:rPr>
              <a:t>Confidence Scale</a:t>
            </a:r>
            <a:endParaRPr lang="en-US" sz="4000" dirty="0">
              <a:latin typeface="Century Gothic" panose="020B0502020202020204" pitchFamily="34" charset="0"/>
            </a:endParaRPr>
          </a:p>
        </p:txBody>
      </p:sp>
      <p:sp>
        <p:nvSpPr>
          <p:cNvPr id="3" name="Content Placeholder 2"/>
          <p:cNvSpPr>
            <a:spLocks noGrp="1"/>
          </p:cNvSpPr>
          <p:nvPr>
            <p:ph idx="1"/>
          </p:nvPr>
        </p:nvSpPr>
        <p:spPr>
          <a:xfrm>
            <a:off x="1043492" y="1819836"/>
            <a:ext cx="7033708" cy="4012794"/>
          </a:xfrm>
        </p:spPr>
        <p:txBody>
          <a:bodyPr>
            <a:noAutofit/>
          </a:bodyPr>
          <a:lstStyle/>
          <a:p>
            <a:pPr>
              <a:buFont typeface="Wingdings" panose="05000000000000000000" pitchFamily="2" charset="2"/>
              <a:buChar char="Ø"/>
            </a:pPr>
            <a:r>
              <a:rPr lang="en-US" sz="2200" dirty="0" smtClean="0">
                <a:latin typeface="Century Gothic" panose="020B0502020202020204" pitchFamily="34" charset="0"/>
              </a:rPr>
              <a:t>If it is below 7 you can increase it by:</a:t>
            </a:r>
          </a:p>
          <a:p>
            <a:pPr lvl="1">
              <a:buFont typeface="Courier New" panose="02070309020205020404" pitchFamily="49" charset="0"/>
              <a:buChar char="o"/>
            </a:pPr>
            <a:r>
              <a:rPr lang="en-US" sz="2200" dirty="0" smtClean="0">
                <a:latin typeface="Century Gothic" panose="020B0502020202020204" pitchFamily="34" charset="0"/>
              </a:rPr>
              <a:t>Lessening the actions (how many or how much)</a:t>
            </a:r>
          </a:p>
          <a:p>
            <a:pPr lvl="1">
              <a:buFont typeface="Courier New" panose="02070309020205020404" pitchFamily="49" charset="0"/>
              <a:buChar char="o"/>
            </a:pPr>
            <a:r>
              <a:rPr lang="en-US" sz="2200" dirty="0" smtClean="0">
                <a:latin typeface="Century Gothic" panose="020B0502020202020204" pitchFamily="34" charset="0"/>
              </a:rPr>
              <a:t>Identifying and adjusting the barriers</a:t>
            </a:r>
          </a:p>
          <a:p>
            <a:pPr lvl="1">
              <a:buFont typeface="Courier New" panose="02070309020205020404" pitchFamily="49" charset="0"/>
              <a:buChar char="o"/>
            </a:pPr>
            <a:r>
              <a:rPr lang="en-US" sz="2200" dirty="0" smtClean="0">
                <a:latin typeface="Century Gothic" panose="020B0502020202020204" pitchFamily="34" charset="0"/>
              </a:rPr>
              <a:t>And/or increasing the support you may need to succeed. </a:t>
            </a:r>
          </a:p>
          <a:p>
            <a:pPr lvl="2">
              <a:buFont typeface="Wingdings" panose="05000000000000000000" pitchFamily="2" charset="2"/>
              <a:buChar char="§"/>
            </a:pPr>
            <a:r>
              <a:rPr lang="en-US" sz="2200" dirty="0" smtClean="0">
                <a:latin typeface="Century Gothic" panose="020B0502020202020204" pitchFamily="34" charset="0"/>
              </a:rPr>
              <a:t>Example: You may have a friend remind you on a regular basis.</a:t>
            </a:r>
            <a:endParaRPr lang="en-US" sz="2200" dirty="0">
              <a:latin typeface="Century Gothic" panose="020B0502020202020204" pitchFamily="34" charset="0"/>
            </a:endParaRPr>
          </a:p>
        </p:txBody>
      </p:sp>
      <p:sp>
        <p:nvSpPr>
          <p:cNvPr id="4" name="Slide Number Placeholder 3"/>
          <p:cNvSpPr>
            <a:spLocks noGrp="1"/>
          </p:cNvSpPr>
          <p:nvPr>
            <p:ph type="sldNum" sz="quarter" idx="12"/>
          </p:nvPr>
        </p:nvSpPr>
        <p:spPr/>
        <p:txBody>
          <a:bodyPr/>
          <a:lstStyle/>
          <a:p>
            <a:fld id="{71F48404-B379-4139-A596-174CE57C093A}" type="slidenum">
              <a:rPr lang="en-US" smtClean="0"/>
              <a:pPr/>
              <a:t>18</a:t>
            </a:fld>
            <a:endParaRPr lang="en-US"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3690" y="5002306"/>
            <a:ext cx="2019109" cy="1751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94981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Century Gothic" panose="020B0502020202020204" pitchFamily="34" charset="0"/>
              </a:rPr>
              <a:t>Confidence Scale</a:t>
            </a:r>
            <a:endParaRPr lang="en-US" sz="4000" dirty="0"/>
          </a:p>
        </p:txBody>
      </p:sp>
      <p:sp>
        <p:nvSpPr>
          <p:cNvPr id="3" name="Content Placeholder 2"/>
          <p:cNvSpPr>
            <a:spLocks noGrp="1"/>
          </p:cNvSpPr>
          <p:nvPr>
            <p:ph idx="1"/>
          </p:nvPr>
        </p:nvSpPr>
        <p:spPr/>
        <p:txBody>
          <a:bodyPr>
            <a:normAutofit/>
          </a:bodyPr>
          <a:lstStyle/>
          <a:p>
            <a:pPr marL="0" indent="0">
              <a:buNone/>
            </a:pPr>
            <a:r>
              <a:rPr lang="en-US" sz="2800" dirty="0" smtClean="0">
                <a:latin typeface="Century Gothic" panose="020B0502020202020204" pitchFamily="34" charset="0"/>
              </a:rPr>
              <a:t>How confident are you about achieving your goal?</a:t>
            </a:r>
          </a:p>
          <a:p>
            <a:pPr marL="0" indent="0">
              <a:buNone/>
            </a:pPr>
            <a:endParaRPr lang="en-US" sz="2800" dirty="0">
              <a:latin typeface="Century Gothic" panose="020B0502020202020204" pitchFamily="34" charset="0"/>
            </a:endParaRPr>
          </a:p>
          <a:p>
            <a:pPr marL="0" indent="0">
              <a:buNone/>
            </a:pPr>
            <a:r>
              <a:rPr lang="en-US" sz="2800" dirty="0" smtClean="0">
                <a:latin typeface="Century Gothic" panose="020B0502020202020204" pitchFamily="34" charset="0"/>
              </a:rPr>
              <a:t>What can you do to make yourself more confident?</a:t>
            </a:r>
            <a:endParaRPr lang="en-US" sz="2800" dirty="0">
              <a:latin typeface="Century Gothic" panose="020B0502020202020204" pitchFamily="34" charset="0"/>
            </a:endParaRPr>
          </a:p>
        </p:txBody>
      </p:sp>
    </p:spTree>
    <p:extLst>
      <p:ext uri="{BB962C8B-B14F-4D97-AF65-F5344CB8AC3E}">
        <p14:creationId xmlns:p14="http://schemas.microsoft.com/office/powerpoint/2010/main" val="1161076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212" y="838200"/>
            <a:ext cx="7383332" cy="1143000"/>
          </a:xfrm>
        </p:spPr>
        <p:txBody>
          <a:bodyPr>
            <a:normAutofit/>
          </a:bodyPr>
          <a:lstStyle/>
          <a:p>
            <a:r>
              <a:rPr lang="en-US" sz="4000" dirty="0" smtClean="0">
                <a:latin typeface="Century Gothic" panose="020B0502020202020204" pitchFamily="34" charset="0"/>
              </a:rPr>
              <a:t>Keep Track of Your Progress</a:t>
            </a:r>
            <a:endParaRPr lang="en-US" sz="4000" dirty="0">
              <a:latin typeface="Century Gothic" panose="020B0502020202020204" pitchFamily="34" charset="0"/>
            </a:endParaRPr>
          </a:p>
        </p:txBody>
      </p:sp>
      <p:sp>
        <p:nvSpPr>
          <p:cNvPr id="3" name="Content Placeholder 2"/>
          <p:cNvSpPr>
            <a:spLocks noGrp="1"/>
          </p:cNvSpPr>
          <p:nvPr>
            <p:ph idx="1"/>
          </p:nvPr>
        </p:nvSpPr>
        <p:spPr>
          <a:xfrm>
            <a:off x="998669" y="2045746"/>
            <a:ext cx="6777317" cy="3772348"/>
          </a:xfrm>
        </p:spPr>
        <p:txBody>
          <a:bodyPr>
            <a:normAutofit fontScale="92500"/>
          </a:bodyPr>
          <a:lstStyle/>
          <a:p>
            <a:pPr>
              <a:buFont typeface="Wingdings" panose="05000000000000000000" pitchFamily="2" charset="2"/>
              <a:buChar char="Ø"/>
            </a:pPr>
            <a:r>
              <a:rPr lang="en-US" sz="2800" dirty="0" smtClean="0">
                <a:latin typeface="Century Gothic" panose="020B0502020202020204" pitchFamily="34" charset="0"/>
              </a:rPr>
              <a:t>By writing out your plan you can also keep track of how well you followed it.</a:t>
            </a:r>
          </a:p>
          <a:p>
            <a:pPr>
              <a:buFont typeface="Wingdings" panose="05000000000000000000" pitchFamily="2" charset="2"/>
              <a:buChar char="Ø"/>
            </a:pPr>
            <a:r>
              <a:rPr lang="en-US" sz="2800" dirty="0" smtClean="0">
                <a:latin typeface="Century Gothic" panose="020B0502020202020204" pitchFamily="34" charset="0"/>
              </a:rPr>
              <a:t>Check off or write down each action step you accomplish.</a:t>
            </a:r>
          </a:p>
          <a:p>
            <a:pPr marL="68580" indent="0">
              <a:buNone/>
            </a:pPr>
            <a:endParaRPr lang="en-US" sz="2800" dirty="0">
              <a:latin typeface="Century Gothic" panose="020B0502020202020204" pitchFamily="34" charset="0"/>
            </a:endParaRPr>
          </a:p>
          <a:p>
            <a:pPr marL="68580" indent="0" algn="ctr">
              <a:buNone/>
            </a:pPr>
            <a:r>
              <a:rPr lang="en-US" sz="2800" b="1" dirty="0" smtClean="0">
                <a:latin typeface="Century Gothic" panose="020B0502020202020204" pitchFamily="34" charset="0"/>
              </a:rPr>
              <a:t>Measuring your success with your plan will help you realize when you’ve accomplished your goal! </a:t>
            </a:r>
            <a:endParaRPr lang="en-US" sz="2800" b="1" dirty="0">
              <a:latin typeface="Century Gothic" panose="020B0502020202020204" pitchFamily="34" charset="0"/>
            </a:endParaRPr>
          </a:p>
        </p:txBody>
      </p:sp>
      <p:sp>
        <p:nvSpPr>
          <p:cNvPr id="4" name="Slide Number Placeholder 3"/>
          <p:cNvSpPr>
            <a:spLocks noGrp="1"/>
          </p:cNvSpPr>
          <p:nvPr>
            <p:ph type="sldNum" sz="quarter" idx="12"/>
          </p:nvPr>
        </p:nvSpPr>
        <p:spPr/>
        <p:txBody>
          <a:bodyPr/>
          <a:lstStyle/>
          <a:p>
            <a:fld id="{71F48404-B379-4139-A596-174CE57C093A}" type="slidenum">
              <a:rPr lang="en-US" smtClean="0"/>
              <a:pPr/>
              <a:t>20</a:t>
            </a:fld>
            <a:endParaRPr lang="en-US" dirty="0"/>
          </a:p>
        </p:txBody>
      </p:sp>
    </p:spTree>
    <p:extLst>
      <p:ext uri="{BB962C8B-B14F-4D97-AF65-F5344CB8AC3E}">
        <p14:creationId xmlns:p14="http://schemas.microsoft.com/office/powerpoint/2010/main" val="3507831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Century Gothic" panose="020B0502020202020204" pitchFamily="34" charset="0"/>
              </a:rPr>
              <a:t>Enhanced Goal Setting</a:t>
            </a:r>
            <a:endParaRPr lang="en-US" sz="4000" dirty="0">
              <a:latin typeface="Century Gothic" panose="020B0502020202020204" pitchFamily="34" charset="0"/>
            </a:endParaRPr>
          </a:p>
        </p:txBody>
      </p:sp>
      <p:sp>
        <p:nvSpPr>
          <p:cNvPr id="3" name="Content Placeholder 2"/>
          <p:cNvSpPr>
            <a:spLocks noGrp="1"/>
          </p:cNvSpPr>
          <p:nvPr>
            <p:ph idx="1"/>
          </p:nvPr>
        </p:nvSpPr>
        <p:spPr/>
        <p:txBody>
          <a:bodyPr/>
          <a:lstStyle/>
          <a:p>
            <a:pPr marL="68580" indent="0">
              <a:buNone/>
            </a:pPr>
            <a:endParaRPr lang="en-US" dirty="0" smtClean="0"/>
          </a:p>
          <a:p>
            <a:pPr marL="68580" indent="0">
              <a:buNone/>
            </a:pPr>
            <a:r>
              <a:rPr lang="en-US" sz="2400" dirty="0" smtClean="0">
                <a:latin typeface="Century Gothic" panose="020B0502020202020204" pitchFamily="34" charset="0"/>
              </a:rPr>
              <a:t>Presented by:</a:t>
            </a:r>
          </a:p>
          <a:p>
            <a:pPr marL="68580" indent="0">
              <a:buNone/>
            </a:pPr>
            <a:r>
              <a:rPr lang="en-US" sz="2400" dirty="0" smtClean="0">
                <a:latin typeface="Century Gothic" panose="020B0502020202020204" pitchFamily="34" charset="0"/>
              </a:rPr>
              <a:t>Patrick Hendry</a:t>
            </a:r>
          </a:p>
          <a:p>
            <a:pPr marL="68580" indent="0">
              <a:buNone/>
            </a:pPr>
            <a:r>
              <a:rPr lang="en-US" sz="2400" dirty="0" smtClean="0">
                <a:latin typeface="Century Gothic" panose="020B0502020202020204" pitchFamily="34" charset="0"/>
                <a:hlinkClick r:id="rId2"/>
              </a:rPr>
              <a:t>phendry@mentalhealthamerica.net</a:t>
            </a:r>
            <a:endParaRPr lang="en-US" sz="2400" dirty="0" smtClean="0">
              <a:latin typeface="Century Gothic" panose="020B0502020202020204" pitchFamily="34" charset="0"/>
            </a:endParaRPr>
          </a:p>
          <a:p>
            <a:pPr marL="68580" indent="0">
              <a:buNone/>
            </a:pPr>
            <a:r>
              <a:rPr lang="en-US" sz="2400" dirty="0" smtClean="0">
                <a:latin typeface="Century Gothic" panose="020B0502020202020204" pitchFamily="34" charset="0"/>
              </a:rPr>
              <a:t>(703) 838-7538</a:t>
            </a:r>
          </a:p>
          <a:p>
            <a:pPr marL="68580" indent="0">
              <a:buNone/>
            </a:pPr>
            <a:r>
              <a:rPr lang="en-US" sz="2400" dirty="0" smtClean="0">
                <a:latin typeface="Century Gothic" panose="020B0502020202020204" pitchFamily="34" charset="0"/>
                <a:hlinkClick r:id="rId3"/>
              </a:rPr>
              <a:t>www.mentalhealthamerica.net</a:t>
            </a:r>
            <a:r>
              <a:rPr lang="en-US" sz="2400" dirty="0" smtClean="0">
                <a:latin typeface="Century Gothic" panose="020B0502020202020204" pitchFamily="34" charset="0"/>
              </a:rPr>
              <a:t>  </a:t>
            </a:r>
            <a:endParaRPr lang="en-US" sz="2400" dirty="0">
              <a:latin typeface="Century Gothic" panose="020B0502020202020204" pitchFamily="34" charset="0"/>
            </a:endParaRPr>
          </a:p>
        </p:txBody>
      </p:sp>
      <p:sp>
        <p:nvSpPr>
          <p:cNvPr id="4" name="Slide Number Placeholder 3"/>
          <p:cNvSpPr>
            <a:spLocks noGrp="1"/>
          </p:cNvSpPr>
          <p:nvPr>
            <p:ph type="sldNum" sz="quarter" idx="12"/>
          </p:nvPr>
        </p:nvSpPr>
        <p:spPr/>
        <p:txBody>
          <a:bodyPr/>
          <a:lstStyle/>
          <a:p>
            <a:fld id="{71F48404-B379-4139-A596-174CE57C093A}" type="slidenum">
              <a:rPr lang="en-US" smtClean="0"/>
              <a:pPr/>
              <a:t>21</a:t>
            </a:fld>
            <a:endParaRPr lang="en-US" dirty="0"/>
          </a:p>
        </p:txBody>
      </p:sp>
    </p:spTree>
    <p:extLst>
      <p:ext uri="{BB962C8B-B14F-4D97-AF65-F5344CB8AC3E}">
        <p14:creationId xmlns:p14="http://schemas.microsoft.com/office/powerpoint/2010/main" val="150263347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2EC72BDB72FB4C913C0E41E908D71B" ma:contentTypeVersion="7" ma:contentTypeDescription="Create a new document." ma:contentTypeScope="" ma:versionID="cec9ab4d943bd81342f08e1c9238435e">
  <xsd:schema xmlns:xsd="http://www.w3.org/2001/XMLSchema" xmlns:xs="http://www.w3.org/2001/XMLSchema" xmlns:p="http://schemas.microsoft.com/office/2006/metadata/properties" xmlns:ns2="1faf8ebd-7c56-4953-9897-29801c7a3c6b" xmlns:ns3="70ac6faa-edc1-4372-9bfd-059388b92460" targetNamespace="http://schemas.microsoft.com/office/2006/metadata/properties" ma:root="true" ma:fieldsID="60e72954dfa230328f183c6628876cd3" ns2:_="" ns3:_="">
    <xsd:import namespace="1faf8ebd-7c56-4953-9897-29801c7a3c6b"/>
    <xsd:import namespace="70ac6faa-edc1-4372-9bfd-059388b9246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af8ebd-7c56-4953-9897-29801c7a3c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ac6faa-edc1-4372-9bfd-059388b9246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7BA67EF-2CB8-45AE-83C6-9426CC2A9581}"/>
</file>

<file path=customXml/itemProps2.xml><?xml version="1.0" encoding="utf-8"?>
<ds:datastoreItem xmlns:ds="http://schemas.openxmlformats.org/officeDocument/2006/customXml" ds:itemID="{F9C1C839-F8C9-4198-8D72-A0E8CD7C69FC}"/>
</file>

<file path=customXml/itemProps3.xml><?xml version="1.0" encoding="utf-8"?>
<ds:datastoreItem xmlns:ds="http://schemas.openxmlformats.org/officeDocument/2006/customXml" ds:itemID="{ACCB3898-F1B9-4C52-B9A3-6A4F929D6525}"/>
</file>

<file path=docProps/app.xml><?xml version="1.0" encoding="utf-8"?>
<Properties xmlns="http://schemas.openxmlformats.org/officeDocument/2006/extended-properties" xmlns:vt="http://schemas.openxmlformats.org/officeDocument/2006/docPropsVTypes">
  <Template>Facet</Template>
  <TotalTime>10444</TotalTime>
  <Words>1017</Words>
  <Application>Microsoft Office PowerPoint</Application>
  <PresentationFormat>On-screen Show (4:3)</PresentationFormat>
  <Paragraphs>117</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Facet</vt:lpstr>
      <vt:lpstr>Enhanced Goal Setting and Decision Making Excerpts from WHAM &amp; The Center for Integrated Health Solutions </vt:lpstr>
      <vt:lpstr>Goal Setting</vt:lpstr>
      <vt:lpstr>Possibilities</vt:lpstr>
      <vt:lpstr>Goal Setting</vt:lpstr>
      <vt:lpstr>Let’s Set Some Goals</vt:lpstr>
      <vt:lpstr>What is a Goal?</vt:lpstr>
      <vt:lpstr>What is a Goal?</vt:lpstr>
      <vt:lpstr>Ask the Four Questions</vt:lpstr>
      <vt:lpstr>Restate the Goal</vt:lpstr>
      <vt:lpstr>Checking Your Goal</vt:lpstr>
      <vt:lpstr>Use This Format to State Your Goal</vt:lpstr>
      <vt:lpstr>Looking at Your Goal Using the IMPACT Criteria</vt:lpstr>
      <vt:lpstr>Create an Action Plan</vt:lpstr>
      <vt:lpstr>Create an Action Plan</vt:lpstr>
      <vt:lpstr>Create an Action Plan</vt:lpstr>
      <vt:lpstr>Create an Action Plan</vt:lpstr>
      <vt:lpstr>Confidence Scale</vt:lpstr>
      <vt:lpstr>Confidence Scale</vt:lpstr>
      <vt:lpstr>Confidence Scale</vt:lpstr>
      <vt:lpstr>Keep Track of Your Progress</vt:lpstr>
      <vt:lpstr>Enhanced Goal Setting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Casey Dillon</dc:creator>
  <cp:lastModifiedBy>Patrick Hendry</cp:lastModifiedBy>
  <cp:revision>36</cp:revision>
  <dcterms:created xsi:type="dcterms:W3CDTF">2016-06-24T15:54:46Z</dcterms:created>
  <dcterms:modified xsi:type="dcterms:W3CDTF">2018-08-15T19:52:52Z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0x010100572EC72BDB72FB4C913C0E41E908D71B</vt:lpwstr>
  </property>
</Properties>
</file>