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21.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20.xml" ContentType="application/vnd.openxmlformats-officedocument.presentationml.slide+xml"/>
  <Override PartName="/ppt/slides/slide9.xml" ContentType="application/vnd.openxmlformats-officedocument.presentationml.slide+xml"/>
  <Override PartName="/ppt/slides/slide7.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8.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sldIdLst>
    <p:sldId id="256" r:id="rId2"/>
    <p:sldId id="257" r:id="rId3"/>
    <p:sldId id="261" r:id="rId4"/>
    <p:sldId id="268" r:id="rId5"/>
    <p:sldId id="258" r:id="rId6"/>
    <p:sldId id="259" r:id="rId7"/>
    <p:sldId id="260" r:id="rId8"/>
    <p:sldId id="262" r:id="rId9"/>
    <p:sldId id="284" r:id="rId10"/>
    <p:sldId id="263" r:id="rId11"/>
    <p:sldId id="264" r:id="rId12"/>
    <p:sldId id="265" r:id="rId13"/>
    <p:sldId id="266" r:id="rId14"/>
    <p:sldId id="267" r:id="rId15"/>
    <p:sldId id="269" r:id="rId16"/>
    <p:sldId id="270" r:id="rId17"/>
    <p:sldId id="271" r:id="rId18"/>
    <p:sldId id="272" r:id="rId19"/>
    <p:sldId id="273" r:id="rId20"/>
    <p:sldId id="274" r:id="rId21"/>
    <p:sldId id="275" r:id="rId22"/>
    <p:sldId id="276" r:id="rId23"/>
    <p:sldId id="277" r:id="rId24"/>
    <p:sldId id="278" r:id="rId25"/>
    <p:sldId id="279" r:id="rId26"/>
    <p:sldId id="285" r:id="rId27"/>
    <p:sldId id="280" r:id="rId28"/>
    <p:sldId id="281" r:id="rId29"/>
    <p:sldId id="282" r:id="rId30"/>
    <p:sldId id="283" r:id="rId31"/>
    <p:sldId id="288" r:id="rId32"/>
    <p:sldId id="286" r:id="rId33"/>
    <p:sldId id="289"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BF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81" autoAdjust="0"/>
    <p:restoredTop sz="96766" autoAdjust="0"/>
  </p:normalViewPr>
  <p:slideViewPr>
    <p:cSldViewPr snapToGrid="0">
      <p:cViewPr>
        <p:scale>
          <a:sx n="85" d="100"/>
          <a:sy n="85" d="100"/>
        </p:scale>
        <p:origin x="134" y="-6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F817F5-01A3-445D-BAF7-34AF0ACB4A39}" type="datetimeFigureOut">
              <a:rPr lang="en-US" smtClean="0"/>
              <a:t>8/16/2018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719539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F817F5-01A3-445D-BAF7-34AF0ACB4A39}" type="datetimeFigureOut">
              <a:rPr lang="en-US" smtClean="0"/>
              <a:t>8/16/2018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344303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F817F5-01A3-445D-BAF7-34AF0ACB4A39}" type="datetimeFigureOut">
              <a:rPr lang="en-US" smtClean="0"/>
              <a:t>8/16/2018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1791711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F817F5-01A3-445D-BAF7-34AF0ACB4A39}" type="datetimeFigureOut">
              <a:rPr lang="en-US" smtClean="0"/>
              <a:t>8/16/2018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923397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F817F5-01A3-445D-BAF7-34AF0ACB4A39}" type="datetimeFigureOut">
              <a:rPr lang="en-US" smtClean="0"/>
              <a:t>8/16/2018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212237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F817F5-01A3-445D-BAF7-34AF0ACB4A39}" type="datetimeFigureOut">
              <a:rPr lang="en-US" smtClean="0"/>
              <a:t>8/16/2018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111843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F817F5-01A3-445D-BAF7-34AF0ACB4A39}" type="datetimeFigureOut">
              <a:rPr lang="en-US" smtClean="0"/>
              <a:t>8/16/2018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1492790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4F817F5-01A3-445D-BAF7-34AF0ACB4A39}" type="datetimeFigureOut">
              <a:rPr lang="en-US" smtClean="0"/>
              <a:t>8/16/2018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3154724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4F817F5-01A3-445D-BAF7-34AF0ACB4A39}" type="datetimeFigureOut">
              <a:rPr lang="en-US" smtClean="0"/>
              <a:t>8/16/2018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2902489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F817F5-01A3-445D-BAF7-34AF0ACB4A39}" type="datetimeFigureOut">
              <a:rPr lang="en-US" smtClean="0"/>
              <a:t>8/16/2018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2419597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F817F5-01A3-445D-BAF7-34AF0ACB4A39}" type="datetimeFigureOut">
              <a:rPr lang="en-US" smtClean="0"/>
              <a:t>8/16/2018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16747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F817F5-01A3-445D-BAF7-34AF0ACB4A39}" type="datetimeFigureOut">
              <a:rPr lang="en-US" smtClean="0"/>
              <a:t>8/16/2018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4064237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F817F5-01A3-445D-BAF7-34AF0ACB4A39}" type="datetimeFigureOut">
              <a:rPr lang="en-US" smtClean="0"/>
              <a:t>8/16/2018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432620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F817F5-01A3-445D-BAF7-34AF0ACB4A39}" type="datetimeFigureOut">
              <a:rPr lang="en-US" smtClean="0"/>
              <a:t>8/16/2018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26968480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F817F5-01A3-445D-BAF7-34AF0ACB4A39}" type="datetimeFigureOut">
              <a:rPr lang="en-US" smtClean="0"/>
              <a:t>8/16/2018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1153960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F817F5-01A3-445D-BAF7-34AF0ACB4A39}" type="datetimeFigureOut">
              <a:rPr lang="en-US" smtClean="0"/>
              <a:t>8/16/2018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D541A8-2A83-4D95-9F12-21370B88E720}" type="slidenum">
              <a:rPr lang="en-US" smtClean="0"/>
              <a:t>‹#›</a:t>
            </a:fld>
            <a:endParaRPr lang="en-US"/>
          </a:p>
        </p:txBody>
      </p:sp>
    </p:spTree>
    <p:extLst>
      <p:ext uri="{BB962C8B-B14F-4D97-AF65-F5344CB8AC3E}">
        <p14:creationId xmlns:p14="http://schemas.microsoft.com/office/powerpoint/2010/main" val="3505052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4F817F5-01A3-445D-BAF7-34AF0ACB4A39}" type="datetimeFigureOut">
              <a:rPr lang="en-US" smtClean="0"/>
              <a:t>8/16/2018</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E7D541A8-2A83-4D95-9F12-21370B88E720}" type="slidenum">
              <a:rPr lang="en-US" smtClean="0"/>
              <a:t>‹#›</a:t>
            </a:fld>
            <a:endParaRPr lang="en-US"/>
          </a:p>
        </p:txBody>
      </p:sp>
    </p:spTree>
    <p:extLst>
      <p:ext uri="{BB962C8B-B14F-4D97-AF65-F5344CB8AC3E}">
        <p14:creationId xmlns:p14="http://schemas.microsoft.com/office/powerpoint/2010/main" val="1810664346"/>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940" y="5786923"/>
            <a:ext cx="3090229" cy="1023747"/>
          </a:xfrm>
          <a:prstGeom prst="rect">
            <a:avLst/>
          </a:prstGeom>
        </p:spPr>
      </p:pic>
      <p:sp>
        <p:nvSpPr>
          <p:cNvPr id="7" name="TextBox 6"/>
          <p:cNvSpPr txBox="1"/>
          <p:nvPr/>
        </p:nvSpPr>
        <p:spPr>
          <a:xfrm>
            <a:off x="8076748" y="5786923"/>
            <a:ext cx="816306" cy="209288"/>
          </a:xfrm>
          <a:prstGeom prst="rect">
            <a:avLst/>
          </a:prstGeom>
          <a:noFill/>
        </p:spPr>
        <p:txBody>
          <a:bodyPr wrap="square" rtlCol="0">
            <a:spAutoFit/>
          </a:bodyPr>
          <a:lstStyle/>
          <a:p>
            <a:pPr algn="ctr"/>
            <a:r>
              <a:rPr lang="en-US" sz="760" dirty="0">
                <a:solidFill>
                  <a:schemeClr val="bg1"/>
                </a:solidFill>
                <a:latin typeface="Myriad Pro" panose="020B0503030403020204" pitchFamily="34" charset="0"/>
              </a:rPr>
              <a:t>A program of</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2116" y="6111254"/>
            <a:ext cx="1265570" cy="699416"/>
          </a:xfrm>
          <a:prstGeom prst="rect">
            <a:avLst/>
          </a:prstGeom>
        </p:spPr>
      </p:pic>
      <p:sp>
        <p:nvSpPr>
          <p:cNvPr id="9" name="Title 8"/>
          <p:cNvSpPr>
            <a:spLocks noGrp="1"/>
          </p:cNvSpPr>
          <p:nvPr>
            <p:ph type="ctrTitle"/>
          </p:nvPr>
        </p:nvSpPr>
        <p:spPr>
          <a:xfrm>
            <a:off x="1141055" y="1872540"/>
            <a:ext cx="6155484" cy="694534"/>
          </a:xfrm>
          <a:noFill/>
          <a:ln>
            <a:noFill/>
          </a:ln>
        </p:spPr>
        <p:style>
          <a:lnRef idx="0">
            <a:scrgbClr r="0" g="0" b="0"/>
          </a:lnRef>
          <a:fillRef idx="0">
            <a:scrgbClr r="0" g="0" b="0"/>
          </a:fillRef>
          <a:effectRef idx="0">
            <a:scrgbClr r="0" g="0" b="0"/>
          </a:effectRef>
          <a:fontRef idx="minor">
            <a:schemeClr val="accent2"/>
          </a:fontRef>
        </p:style>
        <p:txBody>
          <a:bodyPr/>
          <a:lstStyle/>
          <a:p>
            <a:pPr algn="l"/>
            <a:r>
              <a:rPr lang="en-US" sz="4800" dirty="0" smtClean="0">
                <a:solidFill>
                  <a:schemeClr val="tx1"/>
                </a:solidFill>
                <a:latin typeface="Century Gothic" panose="020B0502020202020204" pitchFamily="34" charset="0"/>
              </a:rPr>
              <a:t>Activation and Self-Management</a:t>
            </a:r>
            <a:endParaRPr lang="en-US" sz="4800" dirty="0">
              <a:solidFill>
                <a:schemeClr val="tx1"/>
              </a:solidFill>
              <a:latin typeface="Century Gothic" panose="020B0502020202020204" pitchFamily="34" charset="0"/>
            </a:endParaRPr>
          </a:p>
        </p:txBody>
      </p:sp>
      <p:sp>
        <p:nvSpPr>
          <p:cNvPr id="10" name="Subtitle 9"/>
          <p:cNvSpPr>
            <a:spLocks noGrp="1"/>
          </p:cNvSpPr>
          <p:nvPr>
            <p:ph type="subTitle" idx="1"/>
          </p:nvPr>
        </p:nvSpPr>
        <p:spPr>
          <a:xfrm>
            <a:off x="1302420" y="3212559"/>
            <a:ext cx="6156215" cy="462755"/>
          </a:xfrm>
          <a:solidFill>
            <a:schemeClr val="bg1"/>
          </a:solidFill>
          <a:ln>
            <a:solidFill>
              <a:schemeClr val="bg1"/>
            </a:solidFill>
          </a:ln>
        </p:spPr>
        <p:txBody>
          <a:bodyPr>
            <a:noAutofit/>
          </a:bodyPr>
          <a:lstStyle/>
          <a:p>
            <a:pPr algn="l"/>
            <a:r>
              <a:rPr lang="en-US" sz="3600" dirty="0" smtClean="0">
                <a:solidFill>
                  <a:schemeClr val="accent1">
                    <a:lumMod val="75000"/>
                  </a:schemeClr>
                </a:solidFill>
                <a:latin typeface="Century Gothic" panose="020B0502020202020204" pitchFamily="34" charset="0"/>
              </a:rPr>
              <a:t>Peer Support Master Class</a:t>
            </a:r>
            <a:br>
              <a:rPr lang="en-US" sz="3600" dirty="0" smtClean="0">
                <a:solidFill>
                  <a:schemeClr val="accent1">
                    <a:lumMod val="75000"/>
                  </a:schemeClr>
                </a:solidFill>
                <a:latin typeface="Century Gothic" panose="020B0502020202020204" pitchFamily="34" charset="0"/>
              </a:rPr>
            </a:br>
            <a:r>
              <a:rPr lang="en-US" sz="3600" dirty="0" smtClean="0">
                <a:solidFill>
                  <a:schemeClr val="accent1">
                    <a:lumMod val="75000"/>
                  </a:schemeClr>
                </a:solidFill>
                <a:latin typeface="Century Gothic" panose="020B0502020202020204" pitchFamily="34" charset="0"/>
              </a:rPr>
              <a:t>2018</a:t>
            </a:r>
            <a:endParaRPr lang="en-US" sz="3600" dirty="0">
              <a:solidFill>
                <a:schemeClr val="accent1">
                  <a:lumMod val="75000"/>
                </a:schemeClr>
              </a:solidFill>
              <a:latin typeface="Century Gothic" panose="020B0502020202020204" pitchFamily="34" charset="0"/>
            </a:endParaRPr>
          </a:p>
        </p:txBody>
      </p:sp>
    </p:spTree>
    <p:extLst>
      <p:ext uri="{BB962C8B-B14F-4D97-AF65-F5344CB8AC3E}">
        <p14:creationId xmlns:p14="http://schemas.microsoft.com/office/powerpoint/2010/main" val="26226677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860612"/>
          </a:xfrm>
        </p:spPr>
        <p:txBody>
          <a:bodyPr>
            <a:normAutofit/>
          </a:bodyPr>
          <a:lstStyle/>
          <a:p>
            <a:r>
              <a:rPr lang="en-US" sz="4000" dirty="0" smtClean="0">
                <a:latin typeface="Century Gothic" panose="020B0502020202020204" pitchFamily="34" charset="0"/>
              </a:rPr>
              <a:t>Activation</a:t>
            </a:r>
            <a:endParaRPr lang="en-US" sz="4000" dirty="0">
              <a:latin typeface="Century Gothic" panose="020B0502020202020204" pitchFamily="34" charset="0"/>
            </a:endParaRPr>
          </a:p>
        </p:txBody>
      </p:sp>
      <p:sp>
        <p:nvSpPr>
          <p:cNvPr id="3" name="Content Placeholder 2"/>
          <p:cNvSpPr>
            <a:spLocks noGrp="1"/>
          </p:cNvSpPr>
          <p:nvPr>
            <p:ph idx="1"/>
          </p:nvPr>
        </p:nvSpPr>
        <p:spPr>
          <a:xfrm>
            <a:off x="529475" y="1472784"/>
            <a:ext cx="7315201" cy="4230492"/>
          </a:xfrm>
        </p:spPr>
        <p:txBody>
          <a:bodyPr>
            <a:normAutofit/>
          </a:bodyPr>
          <a:lstStyle/>
          <a:p>
            <a:pPr marL="0" indent="0">
              <a:buNone/>
            </a:pPr>
            <a:r>
              <a:rPr lang="en-US" sz="2800" dirty="0" smtClean="0">
                <a:latin typeface="Century Gothic" panose="020B0502020202020204" pitchFamily="34" charset="0"/>
              </a:rPr>
              <a:t>When we talk about “activation” in mental health we are referring to the process for becoming self-aware and motivated to understand one’s role in the care process and having the knowledge, skill, and confidence to manage one’s health and health care”.</a:t>
            </a:r>
            <a:endParaRPr lang="en-US" sz="2800" dirty="0">
              <a:latin typeface="Century Gothic" panose="020B0502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2187" y="4791271"/>
            <a:ext cx="3210485" cy="1824010"/>
          </a:xfrm>
          <a:prstGeom prst="rect">
            <a:avLst/>
          </a:prstGeom>
        </p:spPr>
      </p:pic>
    </p:spTree>
    <p:extLst>
      <p:ext uri="{BB962C8B-B14F-4D97-AF65-F5344CB8AC3E}">
        <p14:creationId xmlns:p14="http://schemas.microsoft.com/office/powerpoint/2010/main" val="14838127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059" y="685800"/>
            <a:ext cx="7745506" cy="1143000"/>
          </a:xfrm>
        </p:spPr>
        <p:txBody>
          <a:bodyPr>
            <a:normAutofit/>
          </a:bodyPr>
          <a:lstStyle/>
          <a:p>
            <a:r>
              <a:rPr lang="en-US" dirty="0" smtClean="0">
                <a:latin typeface="Century Gothic" panose="020B0502020202020204" pitchFamily="34" charset="0"/>
              </a:rPr>
              <a:t>Activation and Self-Management</a:t>
            </a:r>
            <a:endParaRPr lang="en-US" dirty="0">
              <a:latin typeface="Century Gothic" panose="020B0502020202020204" pitchFamily="34" charset="0"/>
            </a:endParaRPr>
          </a:p>
        </p:txBody>
      </p:sp>
      <p:sp>
        <p:nvSpPr>
          <p:cNvPr id="3" name="Content Placeholder 2"/>
          <p:cNvSpPr>
            <a:spLocks noGrp="1"/>
          </p:cNvSpPr>
          <p:nvPr>
            <p:ph idx="1"/>
          </p:nvPr>
        </p:nvSpPr>
        <p:spPr>
          <a:xfrm>
            <a:off x="591670" y="1550894"/>
            <a:ext cx="7705165" cy="4840941"/>
          </a:xfrm>
        </p:spPr>
        <p:txBody>
          <a:bodyPr>
            <a:normAutofit/>
          </a:bodyPr>
          <a:lstStyle/>
          <a:p>
            <a:pPr marL="68580" indent="0">
              <a:buNone/>
            </a:pPr>
            <a:r>
              <a:rPr lang="en-US" sz="2400" dirty="0" smtClean="0">
                <a:latin typeface="Century Gothic" panose="020B0502020202020204" pitchFamily="34" charset="0"/>
              </a:rPr>
              <a:t>There is a growing awareness that people should be more active and effective managers of their health and health care. Recent studies have found that activation – or having the knowledge, skills and confidence to manage one’s health is related to better health outcomes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6098" y="3899645"/>
            <a:ext cx="3731580" cy="2567269"/>
          </a:xfrm>
          <a:prstGeom prst="rect">
            <a:avLst/>
          </a:prstGeom>
        </p:spPr>
      </p:pic>
    </p:spTree>
    <p:extLst>
      <p:ext uri="{BB962C8B-B14F-4D97-AF65-F5344CB8AC3E}">
        <p14:creationId xmlns:p14="http://schemas.microsoft.com/office/powerpoint/2010/main" val="18887719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671" y="829235"/>
            <a:ext cx="7024744" cy="1143000"/>
          </a:xfrm>
        </p:spPr>
        <p:txBody>
          <a:bodyPr>
            <a:normAutofit/>
          </a:bodyPr>
          <a:lstStyle/>
          <a:p>
            <a:r>
              <a:rPr lang="en-US" sz="4000" dirty="0">
                <a:latin typeface="Century Gothic" panose="020B0502020202020204" pitchFamily="34" charset="0"/>
              </a:rPr>
              <a:t>Activation</a:t>
            </a:r>
          </a:p>
        </p:txBody>
      </p:sp>
      <p:sp>
        <p:nvSpPr>
          <p:cNvPr id="3" name="Content Placeholder 2"/>
          <p:cNvSpPr>
            <a:spLocks noGrp="1"/>
          </p:cNvSpPr>
          <p:nvPr>
            <p:ph idx="1"/>
          </p:nvPr>
        </p:nvSpPr>
        <p:spPr>
          <a:xfrm>
            <a:off x="613186" y="2321859"/>
            <a:ext cx="6777317" cy="3044605"/>
          </a:xfrm>
        </p:spPr>
        <p:txBody>
          <a:bodyPr>
            <a:normAutofit/>
          </a:bodyPr>
          <a:lstStyle/>
          <a:p>
            <a:pPr marL="68580" indent="0">
              <a:buNone/>
            </a:pPr>
            <a:r>
              <a:rPr lang="en-US" sz="2400" dirty="0" smtClean="0">
                <a:latin typeface="Century Gothic" panose="020B0502020202020204" pitchFamily="34" charset="0"/>
              </a:rPr>
              <a:t>The primary methods to activate people to take a more active role in their health care are to educate them about their situation and possibilities for recovery and improved health, and to empower them to participate as equal partners in their personal health care decisions.</a:t>
            </a:r>
            <a:endParaRPr lang="en-US" sz="2400" dirty="0">
              <a:latin typeface="Century Gothic" panose="020B0502020202020204" pitchFamily="34" charset="0"/>
            </a:endParaRPr>
          </a:p>
        </p:txBody>
      </p:sp>
    </p:spTree>
    <p:extLst>
      <p:ext uri="{BB962C8B-B14F-4D97-AF65-F5344CB8AC3E}">
        <p14:creationId xmlns:p14="http://schemas.microsoft.com/office/powerpoint/2010/main" val="30609896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024" y="865094"/>
            <a:ext cx="7275756" cy="1143000"/>
          </a:xfrm>
        </p:spPr>
        <p:txBody>
          <a:bodyPr>
            <a:normAutofit fontScale="90000"/>
          </a:bodyPr>
          <a:lstStyle/>
          <a:p>
            <a:r>
              <a:rPr lang="en-US" sz="4000" dirty="0" smtClean="0">
                <a:latin typeface="Century Gothic" panose="020B0502020202020204" pitchFamily="34" charset="0"/>
              </a:rPr>
              <a:t>Activation &amp; Self-Management</a:t>
            </a:r>
            <a:endParaRPr lang="en-US" sz="4000" dirty="0">
              <a:latin typeface="Century Gothic" panose="020B0502020202020204" pitchFamily="34" charset="0"/>
            </a:endParaRPr>
          </a:p>
        </p:txBody>
      </p:sp>
      <p:sp>
        <p:nvSpPr>
          <p:cNvPr id="3" name="Content Placeholder 2"/>
          <p:cNvSpPr>
            <a:spLocks noGrp="1"/>
          </p:cNvSpPr>
          <p:nvPr>
            <p:ph idx="1"/>
          </p:nvPr>
        </p:nvSpPr>
        <p:spPr>
          <a:xfrm>
            <a:off x="586292" y="1963271"/>
            <a:ext cx="7262308" cy="4733364"/>
          </a:xfrm>
        </p:spPr>
        <p:txBody>
          <a:bodyPr>
            <a:normAutofit/>
          </a:bodyPr>
          <a:lstStyle/>
          <a:p>
            <a:pPr marL="68580" indent="0">
              <a:buNone/>
            </a:pPr>
            <a:r>
              <a:rPr lang="en-US" sz="2400" dirty="0" smtClean="0">
                <a:latin typeface="Century Gothic" panose="020B0502020202020204" pitchFamily="34" charset="0"/>
              </a:rPr>
              <a:t>Activation leads to “Self-Management”. This is about transferring the focus from treating a condition or illness to enabling people to make the decisions that improve their lives, whether these are viewed through a neurological, biochemical, psychological, social or spiritual lens.											</a:t>
            </a:r>
            <a:r>
              <a:rPr lang="en-US" sz="1600" dirty="0" smtClean="0">
                <a:latin typeface="Century Gothic" panose="020B0502020202020204" pitchFamily="34" charset="0"/>
              </a:rPr>
              <a:t>WHO</a:t>
            </a:r>
          </a:p>
        </p:txBody>
      </p:sp>
    </p:spTree>
    <p:extLst>
      <p:ext uri="{BB962C8B-B14F-4D97-AF65-F5344CB8AC3E}">
        <p14:creationId xmlns:p14="http://schemas.microsoft.com/office/powerpoint/2010/main" val="17425637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376" y="717176"/>
            <a:ext cx="7691717" cy="815788"/>
          </a:xfrm>
        </p:spPr>
        <p:txBody>
          <a:bodyPr>
            <a:normAutofit/>
          </a:bodyPr>
          <a:lstStyle/>
          <a:p>
            <a:r>
              <a:rPr lang="en-US" dirty="0">
                <a:latin typeface="Century Gothic" panose="020B0502020202020204" pitchFamily="34" charset="0"/>
              </a:rPr>
              <a:t>Activation &amp; </a:t>
            </a:r>
            <a:r>
              <a:rPr lang="en-US" dirty="0" smtClean="0">
                <a:latin typeface="Century Gothic" panose="020B0502020202020204" pitchFamily="34" charset="0"/>
              </a:rPr>
              <a:t>Self-Management</a:t>
            </a:r>
            <a:endParaRPr lang="en-US" dirty="0"/>
          </a:p>
        </p:txBody>
      </p:sp>
      <p:sp>
        <p:nvSpPr>
          <p:cNvPr id="3" name="Content Placeholder 2"/>
          <p:cNvSpPr>
            <a:spLocks noGrp="1"/>
          </p:cNvSpPr>
          <p:nvPr>
            <p:ph idx="1"/>
          </p:nvPr>
        </p:nvSpPr>
        <p:spPr>
          <a:xfrm>
            <a:off x="609598" y="1730188"/>
            <a:ext cx="7512425" cy="4903694"/>
          </a:xfrm>
        </p:spPr>
        <p:txBody>
          <a:bodyPr>
            <a:normAutofit/>
          </a:bodyPr>
          <a:lstStyle/>
          <a:p>
            <a:r>
              <a:rPr lang="en-US" sz="2200" dirty="0" smtClean="0">
                <a:latin typeface="Century Gothic" panose="020B0502020202020204" pitchFamily="34" charset="0"/>
              </a:rPr>
              <a:t>Self-management is not pro nor antipsychiatry, nor is it the preservation of any ideology. For many people the classic narrative following diagnosis is one of hopelessness, lack of self-esteem, loss of life opportunities and loss of control.</a:t>
            </a:r>
          </a:p>
          <a:p>
            <a:r>
              <a:rPr lang="en-US" sz="2200" dirty="0" smtClean="0">
                <a:latin typeface="Century Gothic" panose="020B0502020202020204" pitchFamily="34" charset="0"/>
              </a:rPr>
              <a:t>Dealing with mental ill health and its many consequences is a challenging experience for which there is nothing to prepare people.</a:t>
            </a:r>
          </a:p>
          <a:p>
            <a:r>
              <a:rPr lang="en-US" sz="2200" dirty="0" smtClean="0">
                <a:latin typeface="Century Gothic" panose="020B0502020202020204" pitchFamily="34" charset="0"/>
              </a:rPr>
              <a:t>Historically clinicians and services have focused on managing symptoms and relieving suffering. Self-management offers the opportunity of enabling people to rebuild their lives within the context of living with a diagnosis.				</a:t>
            </a:r>
            <a:r>
              <a:rPr lang="en-US" dirty="0" smtClean="0">
                <a:latin typeface="Century Gothic" panose="020B0502020202020204" pitchFamily="34" charset="0"/>
              </a:rPr>
              <a:t>WHO</a:t>
            </a:r>
            <a:endParaRPr lang="en-US" sz="2200" dirty="0">
              <a:latin typeface="Century Gothic" panose="020B0502020202020204" pitchFamily="34" charset="0"/>
            </a:endParaRPr>
          </a:p>
        </p:txBody>
      </p:sp>
    </p:spTree>
    <p:extLst>
      <p:ext uri="{BB962C8B-B14F-4D97-AF65-F5344CB8AC3E}">
        <p14:creationId xmlns:p14="http://schemas.microsoft.com/office/powerpoint/2010/main" val="8773589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095" y="609600"/>
            <a:ext cx="7243482" cy="1320800"/>
          </a:xfrm>
        </p:spPr>
        <p:txBody>
          <a:bodyPr/>
          <a:lstStyle/>
          <a:p>
            <a:r>
              <a:rPr lang="en-US" dirty="0">
                <a:latin typeface="Century Gothic" panose="020B0502020202020204" pitchFamily="34" charset="0"/>
              </a:rPr>
              <a:t>Activation &amp; Self-Management</a:t>
            </a:r>
            <a:endParaRPr lang="en-US" dirty="0"/>
          </a:p>
        </p:txBody>
      </p:sp>
      <p:sp>
        <p:nvSpPr>
          <p:cNvPr id="3" name="Content Placeholder 2"/>
          <p:cNvSpPr>
            <a:spLocks noGrp="1"/>
          </p:cNvSpPr>
          <p:nvPr>
            <p:ph idx="1"/>
          </p:nvPr>
        </p:nvSpPr>
        <p:spPr>
          <a:xfrm>
            <a:off x="627527" y="1622612"/>
            <a:ext cx="7413813" cy="4778188"/>
          </a:xfrm>
        </p:spPr>
        <p:txBody>
          <a:bodyPr>
            <a:normAutofit/>
          </a:bodyPr>
          <a:lstStyle/>
          <a:p>
            <a:r>
              <a:rPr lang="en-US" sz="2200" dirty="0" smtClean="0">
                <a:latin typeface="Century Gothic" panose="020B0502020202020204" pitchFamily="34" charset="0"/>
              </a:rPr>
              <a:t>Self-management is a structured approach to transferring control back to the individual that should improve clinical relationships by making partnerships more equal. (Shared Decision Making) </a:t>
            </a:r>
          </a:p>
          <a:p>
            <a:r>
              <a:rPr lang="en-US" sz="2200" dirty="0" smtClean="0">
                <a:latin typeface="Century Gothic" panose="020B0502020202020204" pitchFamily="34" charset="0"/>
              </a:rPr>
              <a:t>It should also improve the way in which individuals and their caregivers work together by providing a framework for constructive, caring relationships.</a:t>
            </a:r>
          </a:p>
          <a:p>
            <a:r>
              <a:rPr lang="en-US" sz="2200" dirty="0" smtClean="0">
                <a:latin typeface="Century Gothic" panose="020B0502020202020204" pitchFamily="34" charset="0"/>
              </a:rPr>
              <a:t>Although self-management is a well established and evidence based approach to a number of long term medical conditions, it is still a relatively new one for people with serious psychiatric diagnoses.					</a:t>
            </a:r>
            <a:r>
              <a:rPr lang="en-US" sz="1600" dirty="0" smtClean="0">
                <a:latin typeface="Century Gothic" panose="020B0502020202020204" pitchFamily="34" charset="0"/>
              </a:rPr>
              <a:t>World Health Organization (WHO)</a:t>
            </a:r>
            <a:endParaRPr lang="en-US" sz="1600" dirty="0">
              <a:latin typeface="Century Gothic" panose="020B0502020202020204" pitchFamily="34" charset="0"/>
            </a:endParaRPr>
          </a:p>
        </p:txBody>
      </p:sp>
    </p:spTree>
    <p:extLst>
      <p:ext uri="{BB962C8B-B14F-4D97-AF65-F5344CB8AC3E}">
        <p14:creationId xmlns:p14="http://schemas.microsoft.com/office/powerpoint/2010/main" val="3918625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Century Gothic" panose="020B0502020202020204" pitchFamily="34" charset="0"/>
              </a:rPr>
              <a:t>Self-Management in Mental Health</a:t>
            </a:r>
            <a:endParaRPr lang="en-US" sz="4000" dirty="0">
              <a:latin typeface="Century Gothic" panose="020B0502020202020204" pitchFamily="34" charset="0"/>
            </a:endParaRPr>
          </a:p>
        </p:txBody>
      </p:sp>
      <p:sp>
        <p:nvSpPr>
          <p:cNvPr id="3" name="Content Placeholder 2"/>
          <p:cNvSpPr>
            <a:spLocks noGrp="1"/>
          </p:cNvSpPr>
          <p:nvPr>
            <p:ph idx="1"/>
          </p:nvPr>
        </p:nvSpPr>
        <p:spPr>
          <a:xfrm>
            <a:off x="609599" y="2160590"/>
            <a:ext cx="7297272" cy="4553975"/>
          </a:xfrm>
        </p:spPr>
        <p:txBody>
          <a:bodyPr>
            <a:normAutofit/>
          </a:bodyPr>
          <a:lstStyle/>
          <a:p>
            <a:pPr marL="0" indent="0">
              <a:buNone/>
            </a:pPr>
            <a:r>
              <a:rPr lang="en-US" sz="2400" dirty="0" smtClean="0">
                <a:latin typeface="Century Gothic" panose="020B0502020202020204" pitchFamily="34" charset="0"/>
              </a:rPr>
              <a:t>Self-management is about the methods, skills, and strategies we use to effectively manage our own activities towards achieving certain objectives.</a:t>
            </a:r>
          </a:p>
          <a:p>
            <a:pPr marL="0" indent="0">
              <a:buNone/>
            </a:pPr>
            <a:r>
              <a:rPr lang="en-US" sz="2400" dirty="0" smtClean="0">
                <a:latin typeface="Century Gothic" panose="020B0502020202020204" pitchFamily="34" charset="0"/>
              </a:rPr>
              <a:t>For those of us who live with long-term mental health conditions this means concentrating on interventions and developing training and skills to take care of, and gain control over, our lives.</a:t>
            </a:r>
          </a:p>
          <a:p>
            <a:pPr marL="0" indent="0">
              <a:buNone/>
            </a:pPr>
            <a:r>
              <a:rPr lang="en-US" sz="2400" dirty="0" smtClean="0">
                <a:latin typeface="Century Gothic" panose="020B0502020202020204" pitchFamily="34" charset="0"/>
              </a:rPr>
              <a:t>									</a:t>
            </a:r>
            <a:r>
              <a:rPr lang="en-US" dirty="0" smtClean="0">
                <a:latin typeface="Century Gothic" panose="020B0502020202020204" pitchFamily="34" charset="0"/>
              </a:rPr>
              <a:t>Mental Health Foundation</a:t>
            </a:r>
            <a:endParaRPr lang="en-US" sz="2400" dirty="0">
              <a:latin typeface="Century Gothic" panose="020B0502020202020204" pitchFamily="34" charset="0"/>
            </a:endParaRPr>
          </a:p>
        </p:txBody>
      </p:sp>
    </p:spTree>
    <p:extLst>
      <p:ext uri="{BB962C8B-B14F-4D97-AF65-F5344CB8AC3E}">
        <p14:creationId xmlns:p14="http://schemas.microsoft.com/office/powerpoint/2010/main" val="41195410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100048" cy="1320800"/>
          </a:xfrm>
        </p:spPr>
        <p:txBody>
          <a:bodyPr/>
          <a:lstStyle/>
          <a:p>
            <a:r>
              <a:rPr lang="en-US" dirty="0" smtClean="0"/>
              <a:t>The Role of Peer Support in Teaching Self-Management</a:t>
            </a:r>
            <a:endParaRPr lang="en-US" dirty="0"/>
          </a:p>
        </p:txBody>
      </p:sp>
      <p:sp>
        <p:nvSpPr>
          <p:cNvPr id="3" name="Content Placeholder 2"/>
          <p:cNvSpPr>
            <a:spLocks noGrp="1"/>
          </p:cNvSpPr>
          <p:nvPr>
            <p:ph idx="1"/>
          </p:nvPr>
        </p:nvSpPr>
        <p:spPr>
          <a:xfrm>
            <a:off x="609598" y="2133600"/>
            <a:ext cx="7368989" cy="3907763"/>
          </a:xfrm>
        </p:spPr>
        <p:txBody>
          <a:bodyPr>
            <a:normAutofit/>
          </a:bodyPr>
          <a:lstStyle/>
          <a:p>
            <a:pPr marL="0" indent="0" algn="ctr">
              <a:buNone/>
            </a:pPr>
            <a:r>
              <a:rPr lang="en-US" sz="2800" dirty="0" smtClean="0">
                <a:latin typeface="Century Gothic" panose="020B0502020202020204" pitchFamily="34" charset="0"/>
              </a:rPr>
              <a:t>How can peer support help people overcome the  towards self-management?</a:t>
            </a:r>
            <a:endParaRPr lang="en-US" sz="2800" dirty="0">
              <a:latin typeface="Century Gothic" panose="020B0502020202020204"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2460" y="4055532"/>
            <a:ext cx="3052200" cy="2339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8934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974542" cy="1320800"/>
          </a:xfrm>
        </p:spPr>
        <p:txBody>
          <a:bodyPr>
            <a:normAutofit fontScale="90000"/>
          </a:bodyPr>
          <a:lstStyle/>
          <a:p>
            <a:r>
              <a:rPr lang="en-US" sz="4000" dirty="0">
                <a:latin typeface="Century Gothic" panose="020B0502020202020204" pitchFamily="34" charset="0"/>
              </a:rPr>
              <a:t>The Role of Peer Support in Teaching Self-Management</a:t>
            </a:r>
            <a:endParaRPr lang="en-US" sz="4000" dirty="0"/>
          </a:p>
        </p:txBody>
      </p:sp>
      <p:sp>
        <p:nvSpPr>
          <p:cNvPr id="3" name="Content Placeholder 2"/>
          <p:cNvSpPr>
            <a:spLocks noGrp="1"/>
          </p:cNvSpPr>
          <p:nvPr>
            <p:ph idx="1"/>
          </p:nvPr>
        </p:nvSpPr>
        <p:spPr>
          <a:xfrm>
            <a:off x="609598" y="2160590"/>
            <a:ext cx="7413813" cy="4598798"/>
          </a:xfrm>
        </p:spPr>
        <p:txBody>
          <a:bodyPr>
            <a:normAutofit/>
          </a:bodyPr>
          <a:lstStyle/>
          <a:p>
            <a:r>
              <a:rPr lang="en-US" sz="2400" dirty="0" smtClean="0">
                <a:latin typeface="Century Gothic" panose="020B0502020202020204" pitchFamily="34" charset="0"/>
              </a:rPr>
              <a:t>Peer support can help move people towards self-management by teaching some basic skills:</a:t>
            </a:r>
          </a:p>
          <a:p>
            <a:pPr lvl="1"/>
            <a:r>
              <a:rPr lang="en-US" sz="2000" dirty="0" smtClean="0">
                <a:latin typeface="Century Gothic" panose="020B0502020202020204" pitchFamily="34" charset="0"/>
              </a:rPr>
              <a:t>Recognizing what triggers a crisis in your mental health.</a:t>
            </a:r>
          </a:p>
          <a:p>
            <a:pPr lvl="1"/>
            <a:r>
              <a:rPr lang="en-US" sz="2000" dirty="0" smtClean="0">
                <a:latin typeface="Century Gothic" panose="020B0502020202020204" pitchFamily="34" charset="0"/>
              </a:rPr>
              <a:t>Reading the warning signs of a possible crisis.</a:t>
            </a:r>
          </a:p>
          <a:p>
            <a:pPr lvl="1"/>
            <a:r>
              <a:rPr lang="en-US" sz="2000" dirty="0" smtClean="0">
                <a:latin typeface="Century Gothic" panose="020B0502020202020204" pitchFamily="34" charset="0"/>
              </a:rPr>
              <a:t>Identifying if any particular actions can prevent a crisis.</a:t>
            </a:r>
          </a:p>
          <a:p>
            <a:pPr lvl="1"/>
            <a:r>
              <a:rPr lang="en-US" sz="2000" dirty="0" smtClean="0">
                <a:latin typeface="Century Gothic" panose="020B0502020202020204" pitchFamily="34" charset="0"/>
              </a:rPr>
              <a:t>Figuring out which coping strategies work best for you in a crisis.</a:t>
            </a:r>
          </a:p>
        </p:txBody>
      </p:sp>
    </p:spTree>
    <p:extLst>
      <p:ext uri="{BB962C8B-B14F-4D97-AF65-F5344CB8AC3E}">
        <p14:creationId xmlns:p14="http://schemas.microsoft.com/office/powerpoint/2010/main" val="1956321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117977" cy="1320800"/>
          </a:xfrm>
        </p:spPr>
        <p:txBody>
          <a:bodyPr>
            <a:normAutofit/>
          </a:bodyPr>
          <a:lstStyle/>
          <a:p>
            <a:r>
              <a:rPr lang="en-US" sz="4000" dirty="0">
                <a:latin typeface="Century Gothic" panose="020B0502020202020204" pitchFamily="34" charset="0"/>
              </a:rPr>
              <a:t>The Role of Peer Support in Teaching Self-Management</a:t>
            </a:r>
            <a:endParaRPr lang="en-US" sz="4000" dirty="0"/>
          </a:p>
        </p:txBody>
      </p:sp>
      <p:sp>
        <p:nvSpPr>
          <p:cNvPr id="3" name="Content Placeholder 2"/>
          <p:cNvSpPr>
            <a:spLocks noGrp="1"/>
          </p:cNvSpPr>
          <p:nvPr>
            <p:ph idx="1"/>
          </p:nvPr>
        </p:nvSpPr>
        <p:spPr>
          <a:xfrm>
            <a:off x="609599" y="2160590"/>
            <a:ext cx="7019366" cy="4437434"/>
          </a:xfrm>
        </p:spPr>
        <p:txBody>
          <a:bodyPr>
            <a:normAutofit/>
          </a:bodyPr>
          <a:lstStyle/>
          <a:p>
            <a:pPr lvl="1"/>
            <a:r>
              <a:rPr lang="en-US" sz="2400" dirty="0">
                <a:latin typeface="Century Gothic" panose="020B0502020202020204" pitchFamily="34" charset="0"/>
              </a:rPr>
              <a:t>Tapping into other sources of support like local groups for people experiencing distress</a:t>
            </a:r>
          </a:p>
          <a:p>
            <a:pPr lvl="1"/>
            <a:r>
              <a:rPr lang="en-US" sz="2400" dirty="0">
                <a:latin typeface="Century Gothic" panose="020B0502020202020204" pitchFamily="34" charset="0"/>
              </a:rPr>
              <a:t>Building ongoing coping strategies into a mentally healthy </a:t>
            </a:r>
            <a:r>
              <a:rPr lang="en-US" sz="2400" dirty="0" smtClean="0">
                <a:latin typeface="Century Gothic" panose="020B0502020202020204" pitchFamily="34" charset="0"/>
              </a:rPr>
              <a:t>lifestyle.</a:t>
            </a:r>
          </a:p>
          <a:p>
            <a:pPr lvl="1"/>
            <a:r>
              <a:rPr lang="en-US" sz="2400" dirty="0" smtClean="0">
                <a:latin typeface="Century Gothic" panose="020B0502020202020204" pitchFamily="34" charset="0"/>
              </a:rPr>
              <a:t>Completing an action plan.</a:t>
            </a:r>
          </a:p>
          <a:p>
            <a:pPr lvl="1"/>
            <a:r>
              <a:rPr lang="en-US" sz="2400" dirty="0" smtClean="0">
                <a:latin typeface="Century Gothic" panose="020B0502020202020204" pitchFamily="34" charset="0"/>
              </a:rPr>
              <a:t>Drawing up an advance directive setting out how you’d like to be treated if you ever lack the capacity to make decisions about treatment in the future.</a:t>
            </a:r>
            <a:endParaRPr lang="en-US" sz="2400" dirty="0">
              <a:latin typeface="Century Gothic" panose="020B0502020202020204" pitchFamily="34" charset="0"/>
            </a:endParaRPr>
          </a:p>
          <a:p>
            <a:pPr lvl="1"/>
            <a:endParaRPr lang="en-US" sz="2200" dirty="0"/>
          </a:p>
        </p:txBody>
      </p:sp>
    </p:spTree>
    <p:extLst>
      <p:ext uri="{BB962C8B-B14F-4D97-AF65-F5344CB8AC3E}">
        <p14:creationId xmlns:p14="http://schemas.microsoft.com/office/powerpoint/2010/main" val="24132384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189695" cy="1320800"/>
          </a:xfrm>
        </p:spPr>
        <p:txBody>
          <a:bodyPr>
            <a:normAutofit/>
          </a:bodyPr>
          <a:lstStyle/>
          <a:p>
            <a:r>
              <a:rPr lang="en-US" sz="4000" dirty="0" smtClean="0">
                <a:latin typeface="Century Gothic" panose="020B0502020202020204" pitchFamily="34" charset="0"/>
              </a:rPr>
              <a:t>The Role of Peer Support in Teaching Self-Management</a:t>
            </a:r>
            <a:endParaRPr lang="en-US" sz="4000" dirty="0">
              <a:latin typeface="Century Gothic" panose="020B0502020202020204" pitchFamily="34" charset="0"/>
            </a:endParaRPr>
          </a:p>
        </p:txBody>
      </p:sp>
      <p:sp>
        <p:nvSpPr>
          <p:cNvPr id="3" name="Content Placeholder 2"/>
          <p:cNvSpPr>
            <a:spLocks noGrp="1"/>
          </p:cNvSpPr>
          <p:nvPr>
            <p:ph idx="1"/>
          </p:nvPr>
        </p:nvSpPr>
        <p:spPr>
          <a:xfrm>
            <a:off x="609599" y="2160590"/>
            <a:ext cx="7333130" cy="3880773"/>
          </a:xfrm>
        </p:spPr>
        <p:txBody>
          <a:bodyPr>
            <a:normAutofit/>
          </a:bodyPr>
          <a:lstStyle/>
          <a:p>
            <a:pPr marL="0" indent="0">
              <a:buNone/>
            </a:pPr>
            <a:endParaRPr lang="en-US" sz="2400" dirty="0" smtClean="0">
              <a:latin typeface="Century Gothic" panose="020B0502020202020204" pitchFamily="34" charset="0"/>
            </a:endParaRPr>
          </a:p>
          <a:p>
            <a:pPr marL="0" indent="0">
              <a:buNone/>
            </a:pPr>
            <a:r>
              <a:rPr lang="en-US" sz="2400" dirty="0" smtClean="0">
                <a:latin typeface="Century Gothic" panose="020B0502020202020204" pitchFamily="34" charset="0"/>
              </a:rPr>
              <a:t>“A peer support worker helps coach people to cope better and move on to something more sustainable. Peer support workers do not tell people what to do but empower them to do it for themselves.”</a:t>
            </a:r>
          </a:p>
          <a:p>
            <a:pPr marL="0" indent="0">
              <a:buNone/>
            </a:pPr>
            <a:r>
              <a:rPr lang="en-US" sz="2400" dirty="0">
                <a:latin typeface="Century Gothic" panose="020B0502020202020204" pitchFamily="34" charset="0"/>
              </a:rPr>
              <a:t>	</a:t>
            </a:r>
            <a:r>
              <a:rPr lang="en-US" sz="2400" dirty="0" smtClean="0">
                <a:latin typeface="Century Gothic" panose="020B0502020202020204" pitchFamily="34" charset="0"/>
              </a:rPr>
              <a:t>		</a:t>
            </a:r>
            <a:r>
              <a:rPr lang="en-US" i="1" dirty="0" smtClean="0">
                <a:latin typeface="Century Gothic" panose="020B0502020202020204" pitchFamily="34" charset="0"/>
              </a:rPr>
              <a:t>Exploring Peer Support as an Approach to 					Supporting</a:t>
            </a:r>
            <a:r>
              <a:rPr lang="en-US" sz="2400" i="1" dirty="0" smtClean="0">
                <a:latin typeface="Century Gothic" panose="020B0502020202020204" pitchFamily="34" charset="0"/>
              </a:rPr>
              <a:t> </a:t>
            </a:r>
            <a:r>
              <a:rPr lang="en-US" i="1" dirty="0" smtClean="0">
                <a:latin typeface="Century Gothic" panose="020B0502020202020204" pitchFamily="34" charset="0"/>
              </a:rPr>
              <a:t>Self-Management</a:t>
            </a:r>
            <a:endParaRPr lang="en-US" sz="2400" i="1" dirty="0">
              <a:latin typeface="Century Gothic" panose="020B0502020202020204" pitchFamily="34" charset="0"/>
            </a:endParaRPr>
          </a:p>
        </p:txBody>
      </p:sp>
    </p:spTree>
    <p:extLst>
      <p:ext uri="{BB962C8B-B14F-4D97-AF65-F5344CB8AC3E}">
        <p14:creationId xmlns:p14="http://schemas.microsoft.com/office/powerpoint/2010/main" val="21160381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095" y="609600"/>
            <a:ext cx="7082118" cy="1320800"/>
          </a:xfrm>
        </p:spPr>
        <p:txBody>
          <a:bodyPr>
            <a:normAutofit/>
          </a:bodyPr>
          <a:lstStyle/>
          <a:p>
            <a:r>
              <a:rPr lang="en-US" sz="4000" dirty="0">
                <a:latin typeface="Century Gothic" panose="020B0502020202020204" pitchFamily="34" charset="0"/>
              </a:rPr>
              <a:t>The Role of Peer Support in Teaching Self-Management</a:t>
            </a:r>
          </a:p>
        </p:txBody>
      </p:sp>
      <p:sp>
        <p:nvSpPr>
          <p:cNvPr id="3" name="Content Placeholder 2"/>
          <p:cNvSpPr>
            <a:spLocks noGrp="1"/>
          </p:cNvSpPr>
          <p:nvPr>
            <p:ph idx="1"/>
          </p:nvPr>
        </p:nvSpPr>
        <p:spPr>
          <a:xfrm>
            <a:off x="609598" y="2160590"/>
            <a:ext cx="7189695" cy="3880773"/>
          </a:xfrm>
        </p:spPr>
        <p:txBody>
          <a:bodyPr>
            <a:noAutofit/>
          </a:bodyPr>
          <a:lstStyle/>
          <a:p>
            <a:pPr marL="0" indent="0">
              <a:buNone/>
            </a:pPr>
            <a:r>
              <a:rPr lang="en-US" sz="2000" dirty="0" smtClean="0">
                <a:latin typeface="Century Gothic" panose="020B0502020202020204" pitchFamily="34" charset="0"/>
              </a:rPr>
              <a:t>“Community </a:t>
            </a:r>
            <a:r>
              <a:rPr lang="en-US" sz="2000" dirty="0">
                <a:latin typeface="Century Gothic" panose="020B0502020202020204" pitchFamily="34" charset="0"/>
              </a:rPr>
              <a:t>and voluntary groups play an important role in boosting people’s confidence and getting them involved in their community. Many are formed to support people living with specific conditions</a:t>
            </a:r>
            <a:r>
              <a:rPr lang="en-US" sz="2000" dirty="0" smtClean="0">
                <a:latin typeface="Century Gothic" panose="020B0502020202020204" pitchFamily="34" charset="0"/>
              </a:rPr>
              <a:t>; </a:t>
            </a:r>
            <a:r>
              <a:rPr lang="en-US" sz="2000" dirty="0">
                <a:latin typeface="Century Gothic" panose="020B0502020202020204" pitchFamily="34" charset="0"/>
              </a:rPr>
              <a:t>provide disease-specific education and training; allow peer support with people in similar circumstances; provide advocacy support; and lobby for service change and improvements. In order to better self mange their health, patients need to be able to find out about national and local support groups and </a:t>
            </a:r>
            <a:r>
              <a:rPr lang="en-US" sz="2000" dirty="0" smtClean="0">
                <a:latin typeface="Century Gothic" panose="020B0502020202020204" pitchFamily="34" charset="0"/>
              </a:rPr>
              <a:t>organizations</a:t>
            </a:r>
            <a:r>
              <a:rPr lang="en-US" sz="2000" dirty="0">
                <a:latin typeface="Century Gothic" panose="020B0502020202020204" pitchFamily="34" charset="0"/>
              </a:rPr>
              <a:t>.” </a:t>
            </a:r>
            <a:endParaRPr lang="en-US" sz="2000" dirty="0" smtClean="0">
              <a:latin typeface="Century Gothic" panose="020B0502020202020204" pitchFamily="34" charset="0"/>
            </a:endParaRPr>
          </a:p>
          <a:p>
            <a:pPr marL="0" indent="0">
              <a:buNone/>
            </a:pPr>
            <a:r>
              <a:rPr lang="en-US" sz="2000" dirty="0">
                <a:latin typeface="Century Gothic" panose="020B0502020202020204" pitchFamily="34" charset="0"/>
              </a:rPr>
              <a:t>	</a:t>
            </a:r>
            <a:r>
              <a:rPr lang="en-US" sz="2000" dirty="0" smtClean="0">
                <a:latin typeface="Century Gothic" panose="020B0502020202020204" pitchFamily="34" charset="0"/>
              </a:rPr>
              <a:t>			</a:t>
            </a:r>
            <a:r>
              <a:rPr lang="en-US" dirty="0" smtClean="0">
                <a:latin typeface="Century Gothic" panose="020B0502020202020204" pitchFamily="34" charset="0"/>
              </a:rPr>
              <a:t>				High </a:t>
            </a:r>
            <a:r>
              <a:rPr lang="en-US" dirty="0">
                <a:latin typeface="Century Gothic" panose="020B0502020202020204" pitchFamily="34" charset="0"/>
              </a:rPr>
              <a:t>Impact </a:t>
            </a:r>
            <a:r>
              <a:rPr lang="en-US" dirty="0" smtClean="0">
                <a:latin typeface="Century Gothic" panose="020B0502020202020204" pitchFamily="34" charset="0"/>
              </a:rPr>
              <a:t>Changes,2009</a:t>
            </a:r>
            <a:endParaRPr lang="en-US" dirty="0">
              <a:latin typeface="Century Gothic" panose="020B0502020202020204" pitchFamily="34" charset="0"/>
            </a:endParaRPr>
          </a:p>
        </p:txBody>
      </p:sp>
    </p:spTree>
    <p:extLst>
      <p:ext uri="{BB962C8B-B14F-4D97-AF65-F5344CB8AC3E}">
        <p14:creationId xmlns:p14="http://schemas.microsoft.com/office/powerpoint/2010/main" val="3580563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117977" cy="1320800"/>
          </a:xfrm>
        </p:spPr>
        <p:txBody>
          <a:bodyPr>
            <a:normAutofit/>
          </a:bodyPr>
          <a:lstStyle/>
          <a:p>
            <a:r>
              <a:rPr lang="en-US" sz="4000" dirty="0">
                <a:latin typeface="Century Gothic" panose="020B0502020202020204" pitchFamily="34" charset="0"/>
              </a:rPr>
              <a:t>The Role of Peer Support in Teaching Self-Management</a:t>
            </a:r>
          </a:p>
        </p:txBody>
      </p:sp>
      <p:sp>
        <p:nvSpPr>
          <p:cNvPr id="3" name="Content Placeholder 2"/>
          <p:cNvSpPr>
            <a:spLocks noGrp="1"/>
          </p:cNvSpPr>
          <p:nvPr>
            <p:ph idx="1"/>
          </p:nvPr>
        </p:nvSpPr>
        <p:spPr/>
        <p:txBody>
          <a:bodyPr>
            <a:normAutofit/>
          </a:bodyPr>
          <a:lstStyle/>
          <a:p>
            <a:pPr marL="0" indent="0">
              <a:buNone/>
            </a:pPr>
            <a:r>
              <a:rPr lang="en-US" sz="2400" dirty="0">
                <a:latin typeface="Century Gothic" panose="020B0502020202020204" pitchFamily="34" charset="0"/>
              </a:rPr>
              <a:t>“Recovery needs to be adopted as a concept relating to self respect, spirit, self esteem and sense of self. While people are generally unlikely to recover from the condition itself, effective management of symptoms balanced with increased autonomy and independence can help recover optimum wellbeing.” </a:t>
            </a:r>
            <a:endParaRPr lang="en-US" sz="2400" dirty="0" smtClean="0">
              <a:latin typeface="Century Gothic" panose="020B0502020202020204" pitchFamily="34" charset="0"/>
            </a:endParaRPr>
          </a:p>
          <a:p>
            <a:pPr marL="0" indent="0">
              <a:buNone/>
            </a:pPr>
            <a:r>
              <a:rPr lang="en-US" sz="2400" dirty="0">
                <a:latin typeface="Century Gothic" panose="020B0502020202020204" pitchFamily="34" charset="0"/>
              </a:rPr>
              <a:t>	</a:t>
            </a:r>
            <a:r>
              <a:rPr lang="en-US" sz="2400" dirty="0" smtClean="0">
                <a:latin typeface="Century Gothic" panose="020B0502020202020204" pitchFamily="34" charset="0"/>
              </a:rPr>
              <a:t>							</a:t>
            </a:r>
            <a:r>
              <a:rPr lang="en-US" sz="2000" dirty="0" smtClean="0">
                <a:latin typeface="Century Gothic" panose="020B0502020202020204" pitchFamily="34" charset="0"/>
              </a:rPr>
              <a:t>Guan </a:t>
            </a:r>
            <a:r>
              <a:rPr lang="en-US" sz="2000" dirty="0" err="1">
                <a:latin typeface="Century Gothic" panose="020B0502020202020204" pitchFamily="34" charset="0"/>
              </a:rPr>
              <a:t>Yersel</a:t>
            </a:r>
            <a:r>
              <a:rPr lang="en-US" sz="2000" dirty="0">
                <a:latin typeface="Century Gothic" panose="020B0502020202020204" pitchFamily="34" charset="0"/>
              </a:rPr>
              <a:t>, </a:t>
            </a:r>
            <a:r>
              <a:rPr lang="en-US" sz="2000" dirty="0" smtClean="0">
                <a:latin typeface="Century Gothic" panose="020B0502020202020204" pitchFamily="34" charset="0"/>
              </a:rPr>
              <a:t>2007</a:t>
            </a:r>
            <a:endParaRPr lang="en-US" sz="2000" dirty="0">
              <a:latin typeface="Century Gothic" panose="020B0502020202020204" pitchFamily="34" charset="0"/>
            </a:endParaRPr>
          </a:p>
        </p:txBody>
      </p:sp>
    </p:spTree>
    <p:extLst>
      <p:ext uri="{BB962C8B-B14F-4D97-AF65-F5344CB8AC3E}">
        <p14:creationId xmlns:p14="http://schemas.microsoft.com/office/powerpoint/2010/main" val="1186216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7528" y="627529"/>
            <a:ext cx="7279343" cy="1272988"/>
          </a:xfrm>
        </p:spPr>
        <p:txBody>
          <a:bodyPr>
            <a:normAutofit fontScale="90000"/>
          </a:bodyPr>
          <a:lstStyle/>
          <a:p>
            <a:r>
              <a:rPr lang="en-US" sz="4000" dirty="0">
                <a:latin typeface="Century Gothic" panose="020B0502020202020204" pitchFamily="34" charset="0"/>
              </a:rPr>
              <a:t>The Role of Peer Support in Teaching Self-Management</a:t>
            </a:r>
          </a:p>
        </p:txBody>
      </p:sp>
      <p:sp>
        <p:nvSpPr>
          <p:cNvPr id="3" name="Content Placeholder 2"/>
          <p:cNvSpPr>
            <a:spLocks noGrp="1"/>
          </p:cNvSpPr>
          <p:nvPr>
            <p:ph idx="1"/>
          </p:nvPr>
        </p:nvSpPr>
        <p:spPr>
          <a:xfrm>
            <a:off x="609599" y="2160590"/>
            <a:ext cx="7431742" cy="4419504"/>
          </a:xfrm>
        </p:spPr>
        <p:txBody>
          <a:bodyPr>
            <a:normAutofit/>
          </a:bodyPr>
          <a:lstStyle/>
          <a:p>
            <a:r>
              <a:rPr lang="en-US" sz="2400" dirty="0">
                <a:latin typeface="Century Gothic" panose="020B0502020202020204" pitchFamily="34" charset="0"/>
              </a:rPr>
              <a:t>Recent literature </a:t>
            </a:r>
            <a:r>
              <a:rPr lang="en-US" sz="2400" dirty="0" smtClean="0">
                <a:latin typeface="Century Gothic" panose="020B0502020202020204" pitchFamily="34" charset="0"/>
              </a:rPr>
              <a:t>reviews </a:t>
            </a:r>
            <a:r>
              <a:rPr lang="en-US" sz="2400" dirty="0">
                <a:latin typeface="Century Gothic" panose="020B0502020202020204" pitchFamily="34" charset="0"/>
              </a:rPr>
              <a:t>on peer support in mental health and a number of evaluations of peer support pilots in prison, community and mental health care settings, including the Scottish Government’s Delivering for Mental Health peer support worker pilots in </a:t>
            </a:r>
            <a:r>
              <a:rPr lang="en-US" sz="2400" dirty="0" smtClean="0">
                <a:latin typeface="Century Gothic" panose="020B0502020202020204" pitchFamily="34" charset="0"/>
              </a:rPr>
              <a:t>2009 </a:t>
            </a:r>
            <a:r>
              <a:rPr lang="en-US" sz="2400" dirty="0">
                <a:latin typeface="Century Gothic" panose="020B0502020202020204" pitchFamily="34" charset="0"/>
              </a:rPr>
              <a:t>demonstrate the significant positive impacts on peer workers and those receiving peer support in terms of their ability to self manage their mental wellbeing and live fulfilled lives</a:t>
            </a:r>
            <a:r>
              <a:rPr lang="en-US" sz="2400" dirty="0" smtClean="0">
                <a:latin typeface="Century Gothic" panose="020B0502020202020204" pitchFamily="34" charset="0"/>
              </a:rPr>
              <a:t>.</a:t>
            </a:r>
          </a:p>
          <a:p>
            <a:pPr marL="0" indent="0">
              <a:buNone/>
            </a:pPr>
            <a:r>
              <a:rPr lang="en-US" sz="1700" dirty="0">
                <a:latin typeface="Century Gothic" panose="020B0502020202020204" pitchFamily="34" charset="0"/>
              </a:rPr>
              <a:t>	</a:t>
            </a:r>
            <a:r>
              <a:rPr lang="en-US" sz="1700" dirty="0" smtClean="0">
                <a:latin typeface="Century Gothic" panose="020B0502020202020204" pitchFamily="34" charset="0"/>
              </a:rPr>
              <a:t>					</a:t>
            </a:r>
            <a:r>
              <a:rPr lang="en-US" sz="1700" i="1" dirty="0" smtClean="0">
                <a:latin typeface="Century Gothic" panose="020B0502020202020204" pitchFamily="34" charset="0"/>
              </a:rPr>
              <a:t>Exploring </a:t>
            </a:r>
            <a:r>
              <a:rPr lang="en-US" sz="1700" i="1" dirty="0">
                <a:latin typeface="Century Gothic" panose="020B0502020202020204" pitchFamily="34" charset="0"/>
              </a:rPr>
              <a:t>Peer Support as an Approach to 					</a:t>
            </a:r>
            <a:r>
              <a:rPr lang="en-US" sz="1700" i="1" dirty="0" smtClean="0">
                <a:latin typeface="Century Gothic" panose="020B0502020202020204" pitchFamily="34" charset="0"/>
              </a:rPr>
              <a:t>	Supporting </a:t>
            </a:r>
            <a:r>
              <a:rPr lang="en-US" sz="1700" i="1" dirty="0">
                <a:latin typeface="Century Gothic" panose="020B0502020202020204" pitchFamily="34" charset="0"/>
              </a:rPr>
              <a:t>Self-Management</a:t>
            </a:r>
          </a:p>
          <a:p>
            <a:pPr marL="0" indent="0">
              <a:buNone/>
            </a:pPr>
            <a:endParaRPr lang="en-US" sz="2400" dirty="0">
              <a:latin typeface="Century Gothic" panose="020B0502020202020204" pitchFamily="34" charset="0"/>
            </a:endParaRPr>
          </a:p>
        </p:txBody>
      </p:sp>
    </p:spTree>
    <p:extLst>
      <p:ext uri="{BB962C8B-B14F-4D97-AF65-F5344CB8AC3E}">
        <p14:creationId xmlns:p14="http://schemas.microsoft.com/office/powerpoint/2010/main" val="1116823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234519" cy="1320800"/>
          </a:xfrm>
        </p:spPr>
        <p:txBody>
          <a:bodyPr>
            <a:normAutofit/>
          </a:bodyPr>
          <a:lstStyle/>
          <a:p>
            <a:r>
              <a:rPr lang="en-US" sz="4000" dirty="0">
                <a:latin typeface="Century Gothic" panose="020B0502020202020204" pitchFamily="34" charset="0"/>
              </a:rPr>
              <a:t>The Role of Peer Support in Teaching Self-Management</a:t>
            </a:r>
          </a:p>
        </p:txBody>
      </p:sp>
      <p:sp>
        <p:nvSpPr>
          <p:cNvPr id="3" name="Content Placeholder 2"/>
          <p:cNvSpPr>
            <a:spLocks noGrp="1"/>
          </p:cNvSpPr>
          <p:nvPr>
            <p:ph idx="1"/>
          </p:nvPr>
        </p:nvSpPr>
        <p:spPr>
          <a:xfrm>
            <a:off x="609598" y="2160590"/>
            <a:ext cx="7135907" cy="4374681"/>
          </a:xfrm>
        </p:spPr>
        <p:txBody>
          <a:bodyPr>
            <a:normAutofit/>
          </a:bodyPr>
          <a:lstStyle/>
          <a:p>
            <a:pPr marL="0" indent="0">
              <a:buNone/>
            </a:pPr>
            <a:r>
              <a:rPr lang="en-US" sz="2400" dirty="0" smtClean="0">
                <a:latin typeface="Century Gothic" panose="020B0502020202020204" pitchFamily="34" charset="0"/>
              </a:rPr>
              <a:t>What is the nature of the peer relationship?</a:t>
            </a:r>
            <a:endParaRPr lang="en-US" sz="2400" dirty="0">
              <a:latin typeface="Century Gothic" panose="020B0502020202020204" pitchFamily="34" charset="0"/>
            </a:endParaRPr>
          </a:p>
          <a:p>
            <a:r>
              <a:rPr lang="en-US" sz="2200" dirty="0" smtClean="0">
                <a:latin typeface="Century Gothic" panose="020B0502020202020204" pitchFamily="34" charset="0"/>
              </a:rPr>
              <a:t>Peer </a:t>
            </a:r>
            <a:r>
              <a:rPr lang="en-US" sz="2200" dirty="0">
                <a:latin typeface="Century Gothic" panose="020B0502020202020204" pitchFamily="34" charset="0"/>
              </a:rPr>
              <a:t>support cannot exist without the peer relationship. What is deemed to constitute a peer and a peer based relationship will vary by the individual requiring support and the care providers delivering a peer service. In that relationship there are always at least two people. Between people a number of different elements may be more or less important in terms of establishing a good peer relationship</a:t>
            </a:r>
            <a:endParaRPr lang="en-US" sz="2200" dirty="0" smtClean="0">
              <a:latin typeface="Century Gothic" panose="020B0502020202020204" pitchFamily="34" charset="0"/>
            </a:endParaRPr>
          </a:p>
        </p:txBody>
      </p:sp>
    </p:spTree>
    <p:extLst>
      <p:ext uri="{BB962C8B-B14F-4D97-AF65-F5344CB8AC3E}">
        <p14:creationId xmlns:p14="http://schemas.microsoft.com/office/powerpoint/2010/main" val="1133867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341" y="609600"/>
            <a:ext cx="7404847" cy="1320800"/>
          </a:xfrm>
        </p:spPr>
        <p:txBody>
          <a:bodyPr>
            <a:normAutofit/>
          </a:bodyPr>
          <a:lstStyle/>
          <a:p>
            <a:r>
              <a:rPr lang="en-US" sz="4000" dirty="0">
                <a:latin typeface="Century Gothic" panose="020B0502020202020204" pitchFamily="34" charset="0"/>
              </a:rPr>
              <a:t>The Role of Peer Support in Teaching Self-Management</a:t>
            </a:r>
            <a:endParaRPr lang="en-US" sz="4000" dirty="0"/>
          </a:p>
        </p:txBody>
      </p:sp>
      <p:sp>
        <p:nvSpPr>
          <p:cNvPr id="3" name="Content Placeholder 2"/>
          <p:cNvSpPr>
            <a:spLocks noGrp="1"/>
          </p:cNvSpPr>
          <p:nvPr>
            <p:ph idx="1"/>
          </p:nvPr>
        </p:nvSpPr>
        <p:spPr>
          <a:xfrm>
            <a:off x="528918" y="2178519"/>
            <a:ext cx="7368989" cy="3880773"/>
          </a:xfrm>
        </p:spPr>
        <p:txBody>
          <a:bodyPr>
            <a:normAutofit/>
          </a:bodyPr>
          <a:lstStyle/>
          <a:p>
            <a:r>
              <a:rPr lang="en-US" sz="2400" dirty="0">
                <a:latin typeface="Century Gothic" panose="020B0502020202020204" pitchFamily="34" charset="0"/>
              </a:rPr>
              <a:t>When asked to really look at what it is that makes peer support successful, participants stated empathy and trust. Identifying peer connections can increase the chances of facilitating a good relationship with empathy and trust as central </a:t>
            </a:r>
            <a:r>
              <a:rPr lang="en-US" sz="2400" dirty="0" smtClean="0">
                <a:latin typeface="Century Gothic" panose="020B0502020202020204" pitchFamily="34" charset="0"/>
              </a:rPr>
              <a:t>components.</a:t>
            </a:r>
          </a:p>
          <a:p>
            <a:pPr marL="0" indent="0">
              <a:buNone/>
            </a:pPr>
            <a:r>
              <a:rPr lang="en-US" sz="2400" dirty="0">
                <a:latin typeface="Century Gothic" panose="020B0502020202020204" pitchFamily="34" charset="0"/>
              </a:rPr>
              <a:t>	</a:t>
            </a:r>
            <a:r>
              <a:rPr lang="en-US" dirty="0" smtClean="0">
                <a:latin typeface="Century Gothic" panose="020B0502020202020204" pitchFamily="34" charset="0"/>
              </a:rPr>
              <a:t>								</a:t>
            </a:r>
            <a:r>
              <a:rPr lang="en-US" sz="1600" i="1" dirty="0" smtClean="0">
                <a:latin typeface="Century Gothic" panose="020B0502020202020204" pitchFamily="34" charset="0"/>
              </a:rPr>
              <a:t>Exploring </a:t>
            </a:r>
            <a:r>
              <a:rPr lang="en-US" sz="1600" i="1" dirty="0">
                <a:latin typeface="Century Gothic" panose="020B0502020202020204" pitchFamily="34" charset="0"/>
              </a:rPr>
              <a:t>Peer Support as an </a:t>
            </a:r>
            <a:r>
              <a:rPr lang="en-US" sz="1600" i="1" dirty="0" smtClean="0">
                <a:latin typeface="Century Gothic" panose="020B0502020202020204" pitchFamily="34" charset="0"/>
              </a:rPr>
              <a:t>									Approach </a:t>
            </a:r>
            <a:r>
              <a:rPr lang="en-US" sz="1600" i="1" dirty="0">
                <a:latin typeface="Century Gothic" panose="020B0502020202020204" pitchFamily="34" charset="0"/>
              </a:rPr>
              <a:t>to 	</a:t>
            </a:r>
            <a:r>
              <a:rPr lang="en-US" sz="1600" i="1" dirty="0" smtClean="0">
                <a:latin typeface="Century Gothic" panose="020B0502020202020204" pitchFamily="34" charset="0"/>
              </a:rPr>
              <a:t>Supporting Self-									Management</a:t>
            </a:r>
            <a:endParaRPr lang="en-US" sz="1600" i="1" dirty="0">
              <a:latin typeface="Century Gothic" panose="020B0502020202020204" pitchFamily="34" charset="0"/>
            </a:endParaRPr>
          </a:p>
          <a:p>
            <a:pPr marL="0" indent="0">
              <a:buNone/>
            </a:pPr>
            <a:endParaRPr lang="en-US" sz="2400" dirty="0">
              <a:latin typeface="Century Gothic" panose="020B05020202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918" y="4587926"/>
            <a:ext cx="3845019" cy="2015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9668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180730" cy="1320800"/>
          </a:xfrm>
        </p:spPr>
        <p:txBody>
          <a:bodyPr>
            <a:normAutofit fontScale="90000"/>
          </a:bodyPr>
          <a:lstStyle/>
          <a:p>
            <a:r>
              <a:rPr lang="en-US" dirty="0" smtClean="0">
                <a:latin typeface="Century Gothic" panose="020B0502020202020204" pitchFamily="34" charset="0"/>
              </a:rPr>
              <a:t>The Skills Peers Need to Assist Individuals in Moving to Self-Management</a:t>
            </a:r>
            <a:endParaRPr lang="en-US" dirty="0">
              <a:latin typeface="Century Gothic" panose="020B0502020202020204" pitchFamily="34" charset="0"/>
            </a:endParaRPr>
          </a:p>
        </p:txBody>
      </p:sp>
      <p:sp>
        <p:nvSpPr>
          <p:cNvPr id="3" name="Content Placeholder 2"/>
          <p:cNvSpPr>
            <a:spLocks noGrp="1"/>
          </p:cNvSpPr>
          <p:nvPr>
            <p:ph idx="1"/>
          </p:nvPr>
        </p:nvSpPr>
        <p:spPr>
          <a:xfrm>
            <a:off x="609598" y="2402541"/>
            <a:ext cx="7315201" cy="4347883"/>
          </a:xfrm>
        </p:spPr>
        <p:txBody>
          <a:bodyPr>
            <a:normAutofit lnSpcReduction="10000"/>
          </a:bodyPr>
          <a:lstStyle/>
          <a:p>
            <a:r>
              <a:rPr lang="en-US" sz="2400" dirty="0" smtClean="0">
                <a:latin typeface="Century Gothic" panose="020B0502020202020204" pitchFamily="34" charset="0"/>
              </a:rPr>
              <a:t>Needs </a:t>
            </a:r>
            <a:r>
              <a:rPr lang="en-US" sz="2400" dirty="0">
                <a:latin typeface="Century Gothic" panose="020B0502020202020204" pitchFamily="34" charset="0"/>
              </a:rPr>
              <a:t>assessment and goal setting skills </a:t>
            </a:r>
            <a:endParaRPr lang="en-US" sz="2400" dirty="0" smtClean="0">
              <a:latin typeface="Century Gothic" panose="020B0502020202020204" pitchFamily="34" charset="0"/>
            </a:endParaRPr>
          </a:p>
          <a:p>
            <a:pPr lvl="1">
              <a:buFont typeface="Wingdings" panose="05000000000000000000" pitchFamily="2" charset="2"/>
              <a:buChar char="Ø"/>
            </a:pPr>
            <a:r>
              <a:rPr lang="en-US" sz="2000" dirty="0" smtClean="0">
                <a:latin typeface="Century Gothic" panose="020B0502020202020204" pitchFamily="34" charset="0"/>
              </a:rPr>
              <a:t>By listening to the person peers </a:t>
            </a:r>
            <a:r>
              <a:rPr lang="en-US" sz="2000" dirty="0">
                <a:latin typeface="Century Gothic" panose="020B0502020202020204" pitchFamily="34" charset="0"/>
              </a:rPr>
              <a:t>should be able to assess the needs and readiness of the individual to engage in self management. </a:t>
            </a:r>
            <a:endParaRPr lang="en-US" sz="2000" dirty="0" smtClean="0">
              <a:latin typeface="Century Gothic" panose="020B0502020202020204" pitchFamily="34" charset="0"/>
            </a:endParaRPr>
          </a:p>
          <a:p>
            <a:pPr lvl="1">
              <a:buFont typeface="Wingdings" panose="05000000000000000000" pitchFamily="2" charset="2"/>
              <a:buChar char="Ø"/>
            </a:pPr>
            <a:r>
              <a:rPr lang="en-US" sz="2000" dirty="0" smtClean="0">
                <a:latin typeface="Century Gothic" panose="020B0502020202020204" pitchFamily="34" charset="0"/>
              </a:rPr>
              <a:t>They </a:t>
            </a:r>
            <a:r>
              <a:rPr lang="en-US" sz="2000" dirty="0">
                <a:latin typeface="Century Gothic" panose="020B0502020202020204" pitchFamily="34" charset="0"/>
              </a:rPr>
              <a:t>also need to be able to identify when it is not appropriate or worthwhile to start the process. </a:t>
            </a:r>
            <a:endParaRPr lang="en-US" sz="2000" dirty="0" smtClean="0">
              <a:latin typeface="Century Gothic" panose="020B0502020202020204" pitchFamily="34" charset="0"/>
            </a:endParaRPr>
          </a:p>
          <a:p>
            <a:pPr lvl="1">
              <a:buFont typeface="Wingdings" panose="05000000000000000000" pitchFamily="2" charset="2"/>
              <a:buChar char="Ø"/>
            </a:pPr>
            <a:r>
              <a:rPr lang="en-US" sz="2000" dirty="0" smtClean="0">
                <a:latin typeface="Century Gothic" panose="020B0502020202020204" pitchFamily="34" charset="0"/>
              </a:rPr>
              <a:t>To </a:t>
            </a:r>
            <a:r>
              <a:rPr lang="en-US" sz="2000" dirty="0">
                <a:latin typeface="Century Gothic" panose="020B0502020202020204" pitchFamily="34" charset="0"/>
              </a:rPr>
              <a:t>assess the support, training and information needs of individuals, peers should have the ability to identify individuals’ strengths and weaknesses regarding self management. </a:t>
            </a:r>
            <a:endParaRPr lang="en-US" sz="2000" dirty="0" smtClean="0">
              <a:latin typeface="Century Gothic" panose="020B0502020202020204" pitchFamily="34" charset="0"/>
            </a:endParaRPr>
          </a:p>
          <a:p>
            <a:pPr lvl="1">
              <a:buFont typeface="Wingdings" panose="05000000000000000000" pitchFamily="2" charset="2"/>
              <a:buChar char="Ø"/>
            </a:pPr>
            <a:r>
              <a:rPr lang="en-US" sz="2000" dirty="0" smtClean="0">
                <a:latin typeface="Century Gothic" panose="020B0502020202020204" pitchFamily="34" charset="0"/>
              </a:rPr>
              <a:t>Peers </a:t>
            </a:r>
            <a:r>
              <a:rPr lang="en-US" sz="2000" dirty="0">
                <a:latin typeface="Century Gothic" panose="020B0502020202020204" pitchFamily="34" charset="0"/>
              </a:rPr>
              <a:t>need to help people identify their self management outcomes and how to achieve them. </a:t>
            </a:r>
          </a:p>
        </p:txBody>
      </p:sp>
    </p:spTree>
    <p:extLst>
      <p:ext uri="{BB962C8B-B14F-4D97-AF65-F5344CB8AC3E}">
        <p14:creationId xmlns:p14="http://schemas.microsoft.com/office/powerpoint/2010/main" val="376058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Century Gothic" panose="020B0502020202020204" pitchFamily="34" charset="0"/>
              </a:rPr>
              <a:t>The Skills Peers Need to Assist Individuals in Moving to Self-Management</a:t>
            </a:r>
            <a:endParaRPr lang="en-US" dirty="0"/>
          </a:p>
        </p:txBody>
      </p:sp>
      <p:sp>
        <p:nvSpPr>
          <p:cNvPr id="3" name="Content Placeholder 2"/>
          <p:cNvSpPr>
            <a:spLocks noGrp="1"/>
          </p:cNvSpPr>
          <p:nvPr>
            <p:ph idx="1"/>
          </p:nvPr>
        </p:nvSpPr>
        <p:spPr>
          <a:xfrm>
            <a:off x="573741" y="2572967"/>
            <a:ext cx="7019366" cy="3880773"/>
          </a:xfrm>
        </p:spPr>
        <p:txBody>
          <a:bodyPr>
            <a:normAutofit/>
          </a:bodyPr>
          <a:lstStyle/>
          <a:p>
            <a:r>
              <a:rPr lang="en-US" sz="2400" dirty="0" smtClean="0">
                <a:latin typeface="Century Gothic" panose="020B0502020202020204" pitchFamily="34" charset="0"/>
              </a:rPr>
              <a:t>Communication skills:</a:t>
            </a:r>
          </a:p>
          <a:p>
            <a:pPr lvl="1">
              <a:buFont typeface="Wingdings" panose="05000000000000000000" pitchFamily="2" charset="2"/>
              <a:buChar char="Ø"/>
            </a:pPr>
            <a:r>
              <a:rPr lang="en-US" sz="2200" dirty="0" smtClean="0">
                <a:latin typeface="Century Gothic" panose="020B0502020202020204" pitchFamily="34" charset="0"/>
              </a:rPr>
              <a:t>Talking </a:t>
            </a:r>
            <a:r>
              <a:rPr lang="en-US" sz="2200" dirty="0">
                <a:latin typeface="Century Gothic" panose="020B0502020202020204" pitchFamily="34" charset="0"/>
              </a:rPr>
              <a:t>about mental wellbeing issues is difficult for most people. </a:t>
            </a:r>
            <a:endParaRPr lang="en-US" sz="2200" dirty="0" smtClean="0">
              <a:latin typeface="Century Gothic" panose="020B0502020202020204" pitchFamily="34" charset="0"/>
            </a:endParaRPr>
          </a:p>
          <a:p>
            <a:pPr lvl="1">
              <a:buFont typeface="Wingdings" panose="05000000000000000000" pitchFamily="2" charset="2"/>
              <a:buChar char="Ø"/>
            </a:pPr>
            <a:r>
              <a:rPr lang="en-US" sz="2200" dirty="0" smtClean="0">
                <a:latin typeface="Century Gothic" panose="020B0502020202020204" pitchFamily="34" charset="0"/>
              </a:rPr>
              <a:t>Peers </a:t>
            </a:r>
            <a:r>
              <a:rPr lang="en-US" sz="2200" dirty="0">
                <a:latin typeface="Century Gothic" panose="020B0502020202020204" pitchFamily="34" charset="0"/>
              </a:rPr>
              <a:t>need to have the ability to relate to people and </a:t>
            </a:r>
            <a:r>
              <a:rPr lang="en-US" sz="2200" dirty="0" smtClean="0">
                <a:latin typeface="Century Gothic" panose="020B0502020202020204" pitchFamily="34" charset="0"/>
              </a:rPr>
              <a:t>identify</a:t>
            </a:r>
            <a:r>
              <a:rPr lang="en-US" sz="2200" dirty="0" smtClean="0">
                <a:latin typeface="Century Gothic" panose="020B0502020202020204" pitchFamily="34" charset="0"/>
              </a:rPr>
              <a:t> </a:t>
            </a:r>
            <a:r>
              <a:rPr lang="en-US" sz="2200" dirty="0">
                <a:latin typeface="Century Gothic" panose="020B0502020202020204" pitchFamily="34" charset="0"/>
              </a:rPr>
              <a:t>their </a:t>
            </a:r>
            <a:r>
              <a:rPr lang="en-US" sz="2200" dirty="0" smtClean="0">
                <a:latin typeface="Century Gothic" panose="020B0502020202020204" pitchFamily="34" charset="0"/>
              </a:rPr>
              <a:t>issues. </a:t>
            </a:r>
            <a:endParaRPr lang="en-US" sz="2200" dirty="0" smtClean="0">
              <a:latin typeface="Century Gothic" panose="020B0502020202020204" pitchFamily="34" charset="0"/>
            </a:endParaRPr>
          </a:p>
          <a:p>
            <a:pPr lvl="1">
              <a:buFont typeface="Wingdings" panose="05000000000000000000" pitchFamily="2" charset="2"/>
              <a:buChar char="Ø"/>
            </a:pPr>
            <a:r>
              <a:rPr lang="en-US" sz="2200" dirty="0" smtClean="0">
                <a:latin typeface="Century Gothic" panose="020B0502020202020204" pitchFamily="34" charset="0"/>
              </a:rPr>
              <a:t>It </a:t>
            </a:r>
            <a:r>
              <a:rPr lang="en-US" sz="2200" dirty="0">
                <a:latin typeface="Century Gothic" panose="020B0502020202020204" pitchFamily="34" charset="0"/>
              </a:rPr>
              <a:t>is important that a peer can make sure the person is equipped with the support and reassurance </a:t>
            </a:r>
            <a:r>
              <a:rPr lang="en-US" sz="2200" dirty="0" smtClean="0">
                <a:latin typeface="Century Gothic" panose="020B0502020202020204" pitchFamily="34" charset="0"/>
              </a:rPr>
              <a:t>they need to share their experiences.</a:t>
            </a:r>
            <a:endParaRPr lang="en-US" sz="2200" dirty="0">
              <a:latin typeface="Century Gothic" panose="020B0502020202020204" pitchFamily="34" charset="0"/>
            </a:endParaRPr>
          </a:p>
        </p:txBody>
      </p:sp>
    </p:spTree>
    <p:extLst>
      <p:ext uri="{BB962C8B-B14F-4D97-AF65-F5344CB8AC3E}">
        <p14:creationId xmlns:p14="http://schemas.microsoft.com/office/powerpoint/2010/main" val="2022875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634" y="618564"/>
            <a:ext cx="7001437" cy="1320800"/>
          </a:xfrm>
        </p:spPr>
        <p:txBody>
          <a:bodyPr>
            <a:noAutofit/>
          </a:bodyPr>
          <a:lstStyle/>
          <a:p>
            <a:r>
              <a:rPr lang="en-US" dirty="0">
                <a:latin typeface="Century Gothic" panose="020B0502020202020204" pitchFamily="34" charset="0"/>
              </a:rPr>
              <a:t>The Skills Peers Need to Assist Individuals in Moving to Self-Management</a:t>
            </a:r>
            <a:endParaRPr lang="en-US" dirty="0"/>
          </a:p>
        </p:txBody>
      </p:sp>
      <p:sp>
        <p:nvSpPr>
          <p:cNvPr id="3" name="Content Placeholder 2"/>
          <p:cNvSpPr>
            <a:spLocks noGrp="1"/>
          </p:cNvSpPr>
          <p:nvPr>
            <p:ph idx="1"/>
          </p:nvPr>
        </p:nvSpPr>
        <p:spPr>
          <a:xfrm>
            <a:off x="645458" y="2528143"/>
            <a:ext cx="6347714" cy="3880773"/>
          </a:xfrm>
        </p:spPr>
        <p:txBody>
          <a:bodyPr>
            <a:normAutofit/>
          </a:bodyPr>
          <a:lstStyle/>
          <a:p>
            <a:r>
              <a:rPr lang="en-US" sz="2400" dirty="0">
                <a:latin typeface="Century Gothic" panose="020B0502020202020204" pitchFamily="34" charset="0"/>
              </a:rPr>
              <a:t>Motivational skills </a:t>
            </a:r>
            <a:endParaRPr lang="en-US" sz="2400" dirty="0" smtClean="0">
              <a:latin typeface="Century Gothic" panose="020B0502020202020204" pitchFamily="34" charset="0"/>
            </a:endParaRPr>
          </a:p>
          <a:p>
            <a:pPr lvl="1">
              <a:buFont typeface="Wingdings" panose="05000000000000000000" pitchFamily="2" charset="2"/>
              <a:buChar char="Ø"/>
            </a:pPr>
            <a:r>
              <a:rPr lang="en-US" sz="2200" dirty="0" smtClean="0">
                <a:latin typeface="Century Gothic" panose="020B0502020202020204" pitchFamily="34" charset="0"/>
              </a:rPr>
              <a:t>Peers </a:t>
            </a:r>
            <a:r>
              <a:rPr lang="en-US" sz="2200" dirty="0">
                <a:latin typeface="Century Gothic" panose="020B0502020202020204" pitchFamily="34" charset="0"/>
              </a:rPr>
              <a:t>need to be able to impart motivational support. This might include having knowledge of the link between activation levels and self management success. </a:t>
            </a:r>
            <a:endParaRPr lang="en-US" sz="2200" dirty="0" smtClean="0">
              <a:latin typeface="Century Gothic" panose="020B0502020202020204" pitchFamily="34" charset="0"/>
            </a:endParaRPr>
          </a:p>
          <a:p>
            <a:pPr lvl="1">
              <a:buFont typeface="Wingdings" panose="05000000000000000000" pitchFamily="2" charset="2"/>
              <a:buChar char="Ø"/>
            </a:pPr>
            <a:r>
              <a:rPr lang="en-US" sz="2200" dirty="0" smtClean="0">
                <a:latin typeface="Century Gothic" panose="020B0502020202020204" pitchFamily="34" charset="0"/>
              </a:rPr>
              <a:t>They </a:t>
            </a:r>
            <a:r>
              <a:rPr lang="en-US" sz="2200" dirty="0">
                <a:latin typeface="Century Gothic" panose="020B0502020202020204" pitchFamily="34" charset="0"/>
              </a:rPr>
              <a:t>need to be able to engage with people and encourage them to get involved and to learn more about their condition(s).</a:t>
            </a:r>
          </a:p>
        </p:txBody>
      </p:sp>
    </p:spTree>
    <p:extLst>
      <p:ext uri="{BB962C8B-B14F-4D97-AF65-F5344CB8AC3E}">
        <p14:creationId xmlns:p14="http://schemas.microsoft.com/office/powerpoint/2010/main" val="1981131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144872" cy="1320800"/>
          </a:xfrm>
        </p:spPr>
        <p:txBody>
          <a:bodyPr>
            <a:normAutofit fontScale="90000"/>
          </a:bodyPr>
          <a:lstStyle/>
          <a:p>
            <a:r>
              <a:rPr lang="en-US" dirty="0">
                <a:latin typeface="Century Gothic" panose="020B0502020202020204" pitchFamily="34" charset="0"/>
              </a:rPr>
              <a:t>The Skills Peers Need to Assist Individuals in Moving to Self-Management</a:t>
            </a:r>
            <a:endParaRPr lang="en-US" dirty="0"/>
          </a:p>
        </p:txBody>
      </p:sp>
      <p:sp>
        <p:nvSpPr>
          <p:cNvPr id="3" name="Content Placeholder 2"/>
          <p:cNvSpPr>
            <a:spLocks noGrp="1"/>
          </p:cNvSpPr>
          <p:nvPr>
            <p:ph idx="1"/>
          </p:nvPr>
        </p:nvSpPr>
        <p:spPr/>
        <p:txBody>
          <a:bodyPr>
            <a:normAutofit/>
          </a:bodyPr>
          <a:lstStyle/>
          <a:p>
            <a:r>
              <a:rPr lang="en-US" sz="2400" dirty="0" smtClean="0">
                <a:latin typeface="Century Gothic" panose="020B0502020202020204" pitchFamily="34" charset="0"/>
              </a:rPr>
              <a:t>Role </a:t>
            </a:r>
            <a:r>
              <a:rPr lang="en-US" sz="2400" dirty="0">
                <a:latin typeface="Century Gothic" panose="020B0502020202020204" pitchFamily="34" charset="0"/>
              </a:rPr>
              <a:t>modelling </a:t>
            </a:r>
            <a:endParaRPr lang="en-US" sz="2400" dirty="0" smtClean="0">
              <a:latin typeface="Century Gothic" panose="020B0502020202020204" pitchFamily="34" charset="0"/>
            </a:endParaRPr>
          </a:p>
          <a:p>
            <a:pPr lvl="1">
              <a:buFont typeface="Wingdings" panose="05000000000000000000" pitchFamily="2" charset="2"/>
              <a:buChar char="Ø"/>
            </a:pPr>
            <a:r>
              <a:rPr lang="en-US" sz="2200" dirty="0" smtClean="0">
                <a:latin typeface="Century Gothic" panose="020B0502020202020204" pitchFamily="34" charset="0"/>
              </a:rPr>
              <a:t>One </a:t>
            </a:r>
            <a:r>
              <a:rPr lang="en-US" sz="2200" dirty="0">
                <a:latin typeface="Century Gothic" panose="020B0502020202020204" pitchFamily="34" charset="0"/>
              </a:rPr>
              <a:t>participant suggested that peers share their own light bulb moments as a motivational tool. </a:t>
            </a:r>
            <a:endParaRPr lang="en-US" sz="2200" dirty="0" smtClean="0">
              <a:latin typeface="Century Gothic" panose="020B0502020202020204" pitchFamily="34" charset="0"/>
            </a:endParaRPr>
          </a:p>
          <a:p>
            <a:pPr lvl="1">
              <a:buFont typeface="Wingdings" panose="05000000000000000000" pitchFamily="2" charset="2"/>
              <a:buChar char="Ø"/>
            </a:pPr>
            <a:r>
              <a:rPr lang="en-US" sz="2200" dirty="0" smtClean="0">
                <a:latin typeface="Century Gothic" panose="020B0502020202020204" pitchFamily="34" charset="0"/>
              </a:rPr>
              <a:t>The </a:t>
            </a:r>
            <a:r>
              <a:rPr lang="en-US" sz="2200" dirty="0">
                <a:latin typeface="Century Gothic" panose="020B0502020202020204" pitchFamily="34" charset="0"/>
              </a:rPr>
              <a:t>role modelling that peers can offer was identified by some participants as the key to the help they provide.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379" y="4917561"/>
            <a:ext cx="3186009" cy="1874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70118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126942" cy="1320800"/>
          </a:xfrm>
        </p:spPr>
        <p:txBody>
          <a:bodyPr>
            <a:normAutofit fontScale="90000"/>
          </a:bodyPr>
          <a:lstStyle/>
          <a:p>
            <a:r>
              <a:rPr lang="en-US" sz="3200" dirty="0">
                <a:solidFill>
                  <a:srgbClr val="5FCBEF"/>
                </a:solidFill>
                <a:latin typeface="Century Gothic" panose="020B0502020202020204" pitchFamily="34" charset="0"/>
              </a:rPr>
              <a:t>The Skills Peers Need to Assist Individuals in Moving to Self-Management</a:t>
            </a:r>
            <a:endParaRPr lang="en-US" dirty="0"/>
          </a:p>
        </p:txBody>
      </p:sp>
      <p:sp>
        <p:nvSpPr>
          <p:cNvPr id="3" name="Content Placeholder 2"/>
          <p:cNvSpPr>
            <a:spLocks noGrp="1"/>
          </p:cNvSpPr>
          <p:nvPr>
            <p:ph idx="1"/>
          </p:nvPr>
        </p:nvSpPr>
        <p:spPr>
          <a:xfrm>
            <a:off x="609599" y="2160590"/>
            <a:ext cx="7100048" cy="3880773"/>
          </a:xfrm>
        </p:spPr>
        <p:txBody>
          <a:bodyPr>
            <a:normAutofit/>
          </a:bodyPr>
          <a:lstStyle/>
          <a:p>
            <a:r>
              <a:rPr lang="en-US" sz="2400" dirty="0" smtClean="0">
                <a:latin typeface="Century Gothic" panose="020B0502020202020204" pitchFamily="34" charset="0"/>
              </a:rPr>
              <a:t>Knowledge </a:t>
            </a:r>
            <a:r>
              <a:rPr lang="en-US" sz="2400" dirty="0">
                <a:latin typeface="Century Gothic" panose="020B0502020202020204" pitchFamily="34" charset="0"/>
              </a:rPr>
              <a:t>of the care system </a:t>
            </a:r>
            <a:endParaRPr lang="en-US" sz="2400" dirty="0" smtClean="0">
              <a:latin typeface="Century Gothic" panose="020B0502020202020204" pitchFamily="34" charset="0"/>
            </a:endParaRPr>
          </a:p>
          <a:p>
            <a:pPr lvl="1">
              <a:buFont typeface="Wingdings" panose="05000000000000000000" pitchFamily="2" charset="2"/>
              <a:buChar char="Ø"/>
            </a:pPr>
            <a:r>
              <a:rPr lang="en-US" sz="2400" dirty="0" smtClean="0">
                <a:latin typeface="Century Gothic" panose="020B0502020202020204" pitchFamily="34" charset="0"/>
              </a:rPr>
              <a:t>Knowledge </a:t>
            </a:r>
            <a:r>
              <a:rPr lang="en-US" sz="2400" dirty="0">
                <a:latin typeface="Century Gothic" panose="020B0502020202020204" pitchFamily="34" charset="0"/>
              </a:rPr>
              <a:t>of the care system and the ability to guide people through the steps following diagnosis was thought to be an important capability for peer workers.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387" y="4342774"/>
            <a:ext cx="3792071" cy="2237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7017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270377" cy="1320800"/>
          </a:xfrm>
        </p:spPr>
        <p:txBody>
          <a:bodyPr>
            <a:normAutofit fontScale="90000"/>
          </a:bodyPr>
          <a:lstStyle/>
          <a:p>
            <a:r>
              <a:rPr lang="en-US" dirty="0">
                <a:solidFill>
                  <a:srgbClr val="5FCBEF"/>
                </a:solidFill>
                <a:latin typeface="Century Gothic" panose="020B0502020202020204" pitchFamily="34" charset="0"/>
              </a:rPr>
              <a:t>The Skills Peers Need to Assist Individuals in Moving to Self-Management</a:t>
            </a:r>
            <a:endParaRPr lang="en-US" dirty="0"/>
          </a:p>
        </p:txBody>
      </p:sp>
      <p:sp>
        <p:nvSpPr>
          <p:cNvPr id="3" name="Content Placeholder 2"/>
          <p:cNvSpPr>
            <a:spLocks noGrp="1"/>
          </p:cNvSpPr>
          <p:nvPr>
            <p:ph idx="1"/>
          </p:nvPr>
        </p:nvSpPr>
        <p:spPr>
          <a:xfrm>
            <a:off x="609599" y="2384612"/>
            <a:ext cx="7987554" cy="4168588"/>
          </a:xfrm>
        </p:spPr>
        <p:txBody>
          <a:bodyPr>
            <a:normAutofit/>
          </a:bodyPr>
          <a:lstStyle/>
          <a:p>
            <a:r>
              <a:rPr lang="en-US" sz="2200" dirty="0" smtClean="0">
                <a:latin typeface="Century Gothic" panose="020B0502020202020204" pitchFamily="34" charset="0"/>
              </a:rPr>
              <a:t>Ability </a:t>
            </a:r>
            <a:r>
              <a:rPr lang="en-US" sz="2200" dirty="0">
                <a:latin typeface="Century Gothic" panose="020B0502020202020204" pitchFamily="34" charset="0"/>
              </a:rPr>
              <a:t>to </a:t>
            </a:r>
            <a:r>
              <a:rPr lang="en-US" sz="2200" dirty="0" smtClean="0">
                <a:latin typeface="Century Gothic" panose="020B0502020202020204" pitchFamily="34" charset="0"/>
              </a:rPr>
              <a:t>empathize </a:t>
            </a:r>
            <a:r>
              <a:rPr lang="en-US" sz="2200" dirty="0">
                <a:latin typeface="Century Gothic" panose="020B0502020202020204" pitchFamily="34" charset="0"/>
              </a:rPr>
              <a:t>and show </a:t>
            </a:r>
            <a:r>
              <a:rPr lang="en-US" sz="2200" dirty="0" smtClean="0">
                <a:latin typeface="Century Gothic" panose="020B0502020202020204" pitchFamily="34" charset="0"/>
              </a:rPr>
              <a:t>understanding: </a:t>
            </a:r>
          </a:p>
          <a:p>
            <a:pPr lvl="1">
              <a:buFont typeface="Wingdings" panose="05000000000000000000" pitchFamily="2" charset="2"/>
              <a:buChar char="Ø"/>
            </a:pPr>
            <a:r>
              <a:rPr lang="en-US" sz="1800" dirty="0" smtClean="0">
                <a:latin typeface="Century Gothic" panose="020B0502020202020204" pitchFamily="34" charset="0"/>
              </a:rPr>
              <a:t>Peer </a:t>
            </a:r>
            <a:r>
              <a:rPr lang="en-US" sz="1800" dirty="0">
                <a:latin typeface="Century Gothic" panose="020B0502020202020204" pitchFamily="34" charset="0"/>
              </a:rPr>
              <a:t>support should be empathetic and help people transition from diagnosis to self management. </a:t>
            </a:r>
            <a:endParaRPr lang="en-US" sz="1800" dirty="0" smtClean="0">
              <a:latin typeface="Century Gothic" panose="020B0502020202020204" pitchFamily="34" charset="0"/>
            </a:endParaRPr>
          </a:p>
          <a:p>
            <a:pPr lvl="1">
              <a:buFont typeface="Wingdings" panose="05000000000000000000" pitchFamily="2" charset="2"/>
              <a:buChar char="Ø"/>
            </a:pPr>
            <a:r>
              <a:rPr lang="en-US" sz="1800" dirty="0" smtClean="0">
                <a:latin typeface="Century Gothic" panose="020B0502020202020204" pitchFamily="34" charset="0"/>
              </a:rPr>
              <a:t>This </a:t>
            </a:r>
            <a:r>
              <a:rPr lang="en-US" sz="1800" dirty="0">
                <a:latin typeface="Century Gothic" panose="020B0502020202020204" pitchFamily="34" charset="0"/>
              </a:rPr>
              <a:t>means they need awareness of the impact of a long term condition on individuals’ personal, social and working lives. </a:t>
            </a:r>
            <a:endParaRPr lang="en-US" sz="1800" dirty="0" smtClean="0">
              <a:latin typeface="Century Gothic" panose="020B0502020202020204" pitchFamily="34" charset="0"/>
            </a:endParaRPr>
          </a:p>
          <a:p>
            <a:pPr lvl="1">
              <a:buFont typeface="Wingdings" panose="05000000000000000000" pitchFamily="2" charset="2"/>
              <a:buChar char="Ø"/>
            </a:pPr>
            <a:r>
              <a:rPr lang="en-US" sz="1800" dirty="0" smtClean="0">
                <a:latin typeface="Century Gothic" panose="020B0502020202020204" pitchFamily="34" charset="0"/>
              </a:rPr>
              <a:t>Peers </a:t>
            </a:r>
            <a:r>
              <a:rPr lang="en-US" sz="1800" dirty="0">
                <a:latin typeface="Century Gothic" panose="020B0502020202020204" pitchFamily="34" charset="0"/>
              </a:rPr>
              <a:t>also need to be aware of health inequality issues and the challenges that an individual’s situation in society may impose on their ability to </a:t>
            </a:r>
            <a:r>
              <a:rPr lang="en-US" sz="1800" dirty="0" smtClean="0">
                <a:latin typeface="Century Gothic" panose="020B0502020202020204" pitchFamily="34" charset="0"/>
              </a:rPr>
              <a:t>self </a:t>
            </a:r>
            <a:r>
              <a:rPr lang="en-US" sz="1800" dirty="0">
                <a:latin typeface="Century Gothic" panose="020B0502020202020204" pitchFamily="34" charset="0"/>
              </a:rPr>
              <a:t>manage (e.g. poverty, ethnicity</a:t>
            </a:r>
            <a:r>
              <a:rPr lang="en-US" sz="1800" dirty="0" smtClean="0">
                <a:latin typeface="Century Gothic" panose="020B0502020202020204" pitchFamily="34" charset="0"/>
              </a:rPr>
              <a:t>)</a:t>
            </a:r>
          </a:p>
          <a:p>
            <a:pPr marL="57150" indent="0">
              <a:buNone/>
            </a:pPr>
            <a:r>
              <a:rPr lang="en-US" dirty="0" smtClean="0"/>
              <a:t>	</a:t>
            </a:r>
            <a:r>
              <a:rPr lang="en-US" dirty="0" smtClean="0">
                <a:latin typeface="Century Gothic" panose="020B0502020202020204" pitchFamily="34" charset="0"/>
              </a:rPr>
              <a:t>“</a:t>
            </a:r>
            <a:r>
              <a:rPr lang="en-US" dirty="0">
                <a:latin typeface="Century Gothic" panose="020B0502020202020204" pitchFamily="34" charset="0"/>
              </a:rPr>
              <a:t>Not everyone can do it... they need the ability to </a:t>
            </a:r>
            <a:r>
              <a:rPr lang="en-US" dirty="0" smtClean="0">
                <a:latin typeface="Century Gothic" panose="020B0502020202020204" pitchFamily="34" charset="0"/>
              </a:rPr>
              <a:t>empathize 	about </a:t>
            </a:r>
            <a:r>
              <a:rPr lang="en-US" dirty="0">
                <a:latin typeface="Century Gothic" panose="020B0502020202020204" pitchFamily="34" charset="0"/>
              </a:rPr>
              <a:t>where the individual they support is coming from and to </a:t>
            </a:r>
            <a:r>
              <a:rPr lang="en-US" dirty="0" smtClean="0">
                <a:latin typeface="Century Gothic" panose="020B0502020202020204" pitchFamily="34" charset="0"/>
              </a:rPr>
              <a:t>	realize </a:t>
            </a:r>
            <a:r>
              <a:rPr lang="en-US" dirty="0">
                <a:latin typeface="Century Gothic" panose="020B0502020202020204" pitchFamily="34" charset="0"/>
              </a:rPr>
              <a:t>that they are different from them.” </a:t>
            </a:r>
            <a:r>
              <a:rPr lang="en-US" dirty="0" smtClean="0">
                <a:latin typeface="Century Gothic" panose="020B0502020202020204" pitchFamily="34" charset="0"/>
              </a:rPr>
              <a:t>   </a:t>
            </a:r>
            <a:r>
              <a:rPr lang="en-US" sz="1600" dirty="0" smtClean="0">
                <a:latin typeface="Century Gothic" panose="020B0502020202020204" pitchFamily="34" charset="0"/>
              </a:rPr>
              <a:t>Anonymous</a:t>
            </a:r>
            <a:endParaRPr lang="en-US" dirty="0" smtClean="0">
              <a:latin typeface="Century Gothic" panose="020B0502020202020204" pitchFamily="34" charset="0"/>
            </a:endParaRPr>
          </a:p>
        </p:txBody>
      </p:sp>
    </p:spTree>
    <p:extLst>
      <p:ext uri="{BB962C8B-B14F-4D97-AF65-F5344CB8AC3E}">
        <p14:creationId xmlns:p14="http://schemas.microsoft.com/office/powerpoint/2010/main" val="3529648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180730" cy="1320800"/>
          </a:xfrm>
        </p:spPr>
        <p:txBody>
          <a:bodyPr>
            <a:normAutofit fontScale="90000"/>
          </a:bodyPr>
          <a:lstStyle/>
          <a:p>
            <a:r>
              <a:rPr lang="en-US" dirty="0">
                <a:solidFill>
                  <a:srgbClr val="5FCBEF"/>
                </a:solidFill>
                <a:latin typeface="Century Gothic" panose="020B0502020202020204" pitchFamily="34" charset="0"/>
              </a:rPr>
              <a:t>The Skills Peers Need to Assist Individuals in Moving to Self-Management</a:t>
            </a:r>
            <a:endParaRPr lang="en-US" dirty="0"/>
          </a:p>
        </p:txBody>
      </p:sp>
      <p:sp>
        <p:nvSpPr>
          <p:cNvPr id="3" name="Content Placeholder 2"/>
          <p:cNvSpPr>
            <a:spLocks noGrp="1"/>
          </p:cNvSpPr>
          <p:nvPr>
            <p:ph idx="1"/>
          </p:nvPr>
        </p:nvSpPr>
        <p:spPr>
          <a:xfrm>
            <a:off x="609598" y="2160590"/>
            <a:ext cx="7162801" cy="3164445"/>
          </a:xfrm>
        </p:spPr>
        <p:txBody>
          <a:bodyPr>
            <a:normAutofit/>
          </a:bodyPr>
          <a:lstStyle/>
          <a:p>
            <a:r>
              <a:rPr lang="en-US" sz="2400" dirty="0" smtClean="0">
                <a:latin typeface="Century Gothic" panose="020B0502020202020204" pitchFamily="34" charset="0"/>
              </a:rPr>
              <a:t>Ability </a:t>
            </a:r>
            <a:r>
              <a:rPr lang="en-US" sz="2400" dirty="0">
                <a:latin typeface="Century Gothic" panose="020B0502020202020204" pitchFamily="34" charset="0"/>
              </a:rPr>
              <a:t>to self manage their own condition </a:t>
            </a:r>
            <a:endParaRPr lang="en-US" sz="2400" dirty="0" smtClean="0">
              <a:latin typeface="Century Gothic" panose="020B0502020202020204" pitchFamily="34" charset="0"/>
            </a:endParaRPr>
          </a:p>
          <a:p>
            <a:pPr lvl="1">
              <a:buFont typeface="Wingdings" panose="05000000000000000000" pitchFamily="2" charset="2"/>
              <a:buChar char="Ø"/>
            </a:pPr>
            <a:r>
              <a:rPr lang="en-US" sz="2200" dirty="0" smtClean="0">
                <a:latin typeface="Century Gothic" panose="020B0502020202020204" pitchFamily="34" charset="0"/>
              </a:rPr>
              <a:t>In </a:t>
            </a:r>
            <a:r>
              <a:rPr lang="en-US" sz="2200" dirty="0">
                <a:latin typeface="Century Gothic" panose="020B0502020202020204" pitchFamily="34" charset="0"/>
              </a:rPr>
              <a:t>order to support others, the peer needs to be in a good place with their own recovery, mentally and </a:t>
            </a:r>
            <a:r>
              <a:rPr lang="en-US" sz="2200" dirty="0" smtClean="0">
                <a:latin typeface="Century Gothic" panose="020B0502020202020204" pitchFamily="34" charset="0"/>
              </a:rPr>
              <a:t>physically successfully </a:t>
            </a:r>
            <a:r>
              <a:rPr lang="en-US" sz="2200" dirty="0">
                <a:latin typeface="Century Gothic" panose="020B0502020202020204" pitchFamily="34" charset="0"/>
              </a:rPr>
              <a:t>self managing. </a:t>
            </a:r>
            <a:endParaRPr lang="en-US" sz="2200" dirty="0" smtClean="0">
              <a:latin typeface="Century Gothic" panose="020B0502020202020204" pitchFamily="34" charset="0"/>
            </a:endParaRPr>
          </a:p>
          <a:p>
            <a:pPr lvl="1">
              <a:buFont typeface="Wingdings" panose="05000000000000000000" pitchFamily="2" charset="2"/>
              <a:buChar char="Ø"/>
            </a:pPr>
            <a:r>
              <a:rPr lang="en-US" sz="2200" dirty="0" smtClean="0">
                <a:latin typeface="Century Gothic" panose="020B0502020202020204" pitchFamily="34" charset="0"/>
              </a:rPr>
              <a:t>For </a:t>
            </a:r>
            <a:r>
              <a:rPr lang="en-US" sz="2200" dirty="0">
                <a:latin typeface="Century Gothic" panose="020B0502020202020204" pitchFamily="34" charset="0"/>
              </a:rPr>
              <a:t>participants, knowledge and skills about self management are central to the peer worker </a:t>
            </a:r>
            <a:r>
              <a:rPr lang="en-US" sz="2200" dirty="0" smtClean="0">
                <a:latin typeface="Century Gothic" panose="020B0502020202020204" pitchFamily="34" charset="0"/>
              </a:rPr>
              <a:t>role.</a:t>
            </a:r>
            <a:endParaRPr lang="en-US" sz="2200" dirty="0">
              <a:latin typeface="Century Gothic" panose="020B0502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5223" y="4880084"/>
            <a:ext cx="3017295" cy="1795259"/>
          </a:xfrm>
          <a:prstGeom prst="rect">
            <a:avLst/>
          </a:prstGeom>
        </p:spPr>
      </p:pic>
    </p:spTree>
    <p:extLst>
      <p:ext uri="{BB962C8B-B14F-4D97-AF65-F5344CB8AC3E}">
        <p14:creationId xmlns:p14="http://schemas.microsoft.com/office/powerpoint/2010/main" val="2048525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395883" cy="1320800"/>
          </a:xfrm>
        </p:spPr>
        <p:txBody>
          <a:bodyPr>
            <a:normAutofit fontScale="90000"/>
          </a:bodyPr>
          <a:lstStyle/>
          <a:p>
            <a:r>
              <a:rPr lang="en-US" dirty="0">
                <a:solidFill>
                  <a:srgbClr val="5FCBEF"/>
                </a:solidFill>
                <a:latin typeface="Century Gothic" panose="020B0502020202020204" pitchFamily="34" charset="0"/>
              </a:rPr>
              <a:t>The Skills Peers Need to Assist Individuals in Moving to Self-Management</a:t>
            </a:r>
            <a:endParaRPr lang="en-US" dirty="0"/>
          </a:p>
        </p:txBody>
      </p:sp>
      <p:sp>
        <p:nvSpPr>
          <p:cNvPr id="3" name="Content Placeholder 2"/>
          <p:cNvSpPr>
            <a:spLocks noGrp="1"/>
          </p:cNvSpPr>
          <p:nvPr>
            <p:ph idx="1"/>
          </p:nvPr>
        </p:nvSpPr>
        <p:spPr>
          <a:xfrm>
            <a:off x="609599" y="2456425"/>
            <a:ext cx="6347714" cy="3880773"/>
          </a:xfrm>
        </p:spPr>
        <p:txBody>
          <a:bodyPr>
            <a:normAutofit/>
          </a:bodyPr>
          <a:lstStyle/>
          <a:p>
            <a:r>
              <a:rPr lang="en-US" sz="2200" dirty="0">
                <a:latin typeface="Century Gothic" panose="020B0502020202020204" pitchFamily="34" charset="0"/>
              </a:rPr>
              <a:t>Relationship management </a:t>
            </a:r>
            <a:r>
              <a:rPr lang="en-US" sz="2200" dirty="0" smtClean="0">
                <a:latin typeface="Century Gothic" panose="020B0502020202020204" pitchFamily="34" charset="0"/>
              </a:rPr>
              <a:t>skills: </a:t>
            </a:r>
          </a:p>
          <a:p>
            <a:pPr lvl="1">
              <a:buFont typeface="Wingdings" panose="05000000000000000000" pitchFamily="2" charset="2"/>
              <a:buChar char="Ø"/>
            </a:pPr>
            <a:r>
              <a:rPr lang="en-US" sz="2200" dirty="0" smtClean="0">
                <a:latin typeface="Century Gothic" panose="020B0502020202020204" pitchFamily="34" charset="0"/>
              </a:rPr>
              <a:t>Peers </a:t>
            </a:r>
            <a:r>
              <a:rPr lang="en-US" sz="2200" dirty="0">
                <a:latin typeface="Century Gothic" panose="020B0502020202020204" pitchFamily="34" charset="0"/>
              </a:rPr>
              <a:t>need to have the skills to establish boundaries with the individual and know when the individual’s support needs are beyond the peer. </a:t>
            </a:r>
            <a:endParaRPr lang="en-US" sz="2200" dirty="0" smtClean="0">
              <a:latin typeface="Century Gothic" panose="020B0502020202020204" pitchFamily="34" charset="0"/>
            </a:endParaRPr>
          </a:p>
          <a:p>
            <a:pPr lvl="1">
              <a:buFont typeface="Wingdings" panose="05000000000000000000" pitchFamily="2" charset="2"/>
              <a:buChar char="Ø"/>
            </a:pPr>
            <a:r>
              <a:rPr lang="en-US" sz="2200" dirty="0" smtClean="0">
                <a:latin typeface="Century Gothic" panose="020B0502020202020204" pitchFamily="34" charset="0"/>
              </a:rPr>
              <a:t>They </a:t>
            </a:r>
            <a:r>
              <a:rPr lang="en-US" sz="2200" dirty="0">
                <a:latin typeface="Century Gothic" panose="020B0502020202020204" pitchFamily="34" charset="0"/>
              </a:rPr>
              <a:t>need the ability not to be drawn in to a victim/ survivor relationship, as the aim of peer support is for the individual to stand on their own two feet.</a:t>
            </a:r>
          </a:p>
        </p:txBody>
      </p:sp>
    </p:spTree>
    <p:extLst>
      <p:ext uri="{BB962C8B-B14F-4D97-AF65-F5344CB8AC3E}">
        <p14:creationId xmlns:p14="http://schemas.microsoft.com/office/powerpoint/2010/main" val="2076748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144" y="959796"/>
            <a:ext cx="6347713" cy="1320800"/>
          </a:xfrm>
        </p:spPr>
        <p:txBody>
          <a:bodyPr>
            <a:normAutofit/>
          </a:bodyPr>
          <a:lstStyle/>
          <a:p>
            <a:r>
              <a:rPr lang="en-US" sz="4000" dirty="0" smtClean="0"/>
              <a:t>Skillsets Needed</a:t>
            </a:r>
            <a:endParaRPr lang="en-US" sz="4000" dirty="0"/>
          </a:p>
        </p:txBody>
      </p:sp>
      <p:sp>
        <p:nvSpPr>
          <p:cNvPr id="3" name="Content Placeholder 2"/>
          <p:cNvSpPr>
            <a:spLocks noGrp="1"/>
          </p:cNvSpPr>
          <p:nvPr>
            <p:ph idx="1"/>
          </p:nvPr>
        </p:nvSpPr>
        <p:spPr>
          <a:xfrm>
            <a:off x="609598" y="2160590"/>
            <a:ext cx="7172529" cy="3880773"/>
          </a:xfrm>
        </p:spPr>
        <p:txBody>
          <a:bodyPr>
            <a:normAutofit/>
          </a:bodyPr>
          <a:lstStyle/>
          <a:p>
            <a:pPr marL="0" indent="0" algn="ctr">
              <a:buNone/>
            </a:pPr>
            <a:endParaRPr lang="en-US" sz="2800" dirty="0" smtClean="0">
              <a:latin typeface="Century Gothic" panose="020B0502020202020204" pitchFamily="34" charset="0"/>
            </a:endParaRPr>
          </a:p>
          <a:p>
            <a:pPr marL="0" indent="0" algn="ctr">
              <a:buNone/>
            </a:pPr>
            <a:r>
              <a:rPr lang="en-US" sz="2800" dirty="0" smtClean="0">
                <a:latin typeface="Century Gothic" panose="020B0502020202020204" pitchFamily="34" charset="0"/>
              </a:rPr>
              <a:t>Name the 8 skillsets needed to assist an individual move towards self-management. </a:t>
            </a:r>
          </a:p>
          <a:p>
            <a:pPr marL="0" indent="0" algn="ctr">
              <a:buNone/>
            </a:pPr>
            <a:endParaRPr lang="en-US" sz="2800" dirty="0">
              <a:latin typeface="Century Gothic" panose="020B0502020202020204" pitchFamily="34" charset="0"/>
            </a:endParaRPr>
          </a:p>
          <a:p>
            <a:pPr marL="0" indent="0" algn="ctr">
              <a:buNone/>
            </a:pPr>
            <a:r>
              <a:rPr lang="en-US" sz="2800" dirty="0" smtClean="0">
                <a:latin typeface="Century Gothic" panose="020B0502020202020204" pitchFamily="34" charset="0"/>
              </a:rPr>
              <a:t>Don’t look at your printout, please</a:t>
            </a:r>
            <a:endParaRPr lang="en-US" sz="2800" dirty="0">
              <a:latin typeface="Century Gothic" panose="020B0502020202020204" pitchFamily="34" charset="0"/>
            </a:endParaRPr>
          </a:p>
        </p:txBody>
      </p:sp>
    </p:spTree>
    <p:extLst>
      <p:ext uri="{BB962C8B-B14F-4D97-AF65-F5344CB8AC3E}">
        <p14:creationId xmlns:p14="http://schemas.microsoft.com/office/powerpoint/2010/main" val="29925792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270377" cy="1320800"/>
          </a:xfrm>
        </p:spPr>
        <p:txBody>
          <a:bodyPr/>
          <a:lstStyle/>
          <a:p>
            <a:r>
              <a:rPr lang="en-US" dirty="0" smtClean="0"/>
              <a:t>Who Benefits from Learning Self-Management Skills? </a:t>
            </a:r>
            <a:endParaRPr lang="en-US" dirty="0"/>
          </a:p>
        </p:txBody>
      </p:sp>
      <p:sp>
        <p:nvSpPr>
          <p:cNvPr id="3" name="Content Placeholder 2"/>
          <p:cNvSpPr>
            <a:spLocks noGrp="1"/>
          </p:cNvSpPr>
          <p:nvPr>
            <p:ph idx="1"/>
          </p:nvPr>
        </p:nvSpPr>
        <p:spPr>
          <a:xfrm>
            <a:off x="609599" y="2160590"/>
            <a:ext cx="7297272" cy="3880773"/>
          </a:xfrm>
        </p:spPr>
        <p:txBody>
          <a:bodyPr>
            <a:noAutofit/>
          </a:bodyPr>
          <a:lstStyle/>
          <a:p>
            <a:r>
              <a:rPr lang="en-US" sz="2400" dirty="0">
                <a:latin typeface="Century Gothic" panose="020B0502020202020204" pitchFamily="34" charset="0"/>
              </a:rPr>
              <a:t>People who want to start rebuilding their lives </a:t>
            </a:r>
            <a:endParaRPr lang="en-US" sz="2400" dirty="0" smtClean="0">
              <a:latin typeface="Century Gothic" panose="020B0502020202020204" pitchFamily="34" charset="0"/>
            </a:endParaRPr>
          </a:p>
          <a:p>
            <a:pPr lvl="1">
              <a:buFont typeface="Wingdings" panose="05000000000000000000" pitchFamily="2" charset="2"/>
              <a:buChar char="Ø"/>
            </a:pPr>
            <a:r>
              <a:rPr lang="en-US" sz="1900" dirty="0" smtClean="0">
                <a:latin typeface="Century Gothic" panose="020B0502020202020204" pitchFamily="34" charset="0"/>
              </a:rPr>
              <a:t>Identify </a:t>
            </a:r>
            <a:r>
              <a:rPr lang="en-US" sz="1900" dirty="0">
                <a:latin typeface="Century Gothic" panose="020B0502020202020204" pitchFamily="34" charset="0"/>
              </a:rPr>
              <a:t>those who are ready to self manage following a diagnosis and who want to start engaging with support </a:t>
            </a:r>
            <a:r>
              <a:rPr lang="en-US" sz="1900" dirty="0" smtClean="0">
                <a:latin typeface="Century Gothic" panose="020B0502020202020204" pitchFamily="34" charset="0"/>
              </a:rPr>
              <a:t>services. </a:t>
            </a:r>
          </a:p>
          <a:p>
            <a:pPr lvl="1">
              <a:buFont typeface="Wingdings" panose="05000000000000000000" pitchFamily="2" charset="2"/>
              <a:buChar char="Ø"/>
            </a:pPr>
            <a:r>
              <a:rPr lang="en-US" sz="1900" dirty="0" smtClean="0">
                <a:latin typeface="Century Gothic" panose="020B0502020202020204" pitchFamily="34" charset="0"/>
              </a:rPr>
              <a:t>Need </a:t>
            </a:r>
            <a:r>
              <a:rPr lang="en-US" sz="1900" dirty="0">
                <a:latin typeface="Century Gothic" panose="020B0502020202020204" pitchFamily="34" charset="0"/>
              </a:rPr>
              <a:t>to be guided by someone who is already actively self managing, who does not </a:t>
            </a:r>
            <a:r>
              <a:rPr lang="en-US" sz="1900" dirty="0" smtClean="0">
                <a:latin typeface="Century Gothic" panose="020B0502020202020204" pitchFamily="34" charset="0"/>
              </a:rPr>
              <a:t>“do”</a:t>
            </a:r>
            <a:r>
              <a:rPr lang="en-US" sz="1900" dirty="0" smtClean="0">
                <a:latin typeface="Century Gothic" panose="020B0502020202020204" pitchFamily="34" charset="0"/>
              </a:rPr>
              <a:t> </a:t>
            </a:r>
            <a:r>
              <a:rPr lang="en-US" sz="1900" dirty="0">
                <a:latin typeface="Century Gothic" panose="020B0502020202020204" pitchFamily="34" charset="0"/>
              </a:rPr>
              <a:t>for them but supports them to find their own way through the maze of options. </a:t>
            </a:r>
            <a:endParaRPr lang="en-US" sz="1900" dirty="0" smtClean="0">
              <a:latin typeface="Century Gothic" panose="020B0502020202020204" pitchFamily="34" charset="0"/>
            </a:endParaRPr>
          </a:p>
          <a:p>
            <a:pPr lvl="1">
              <a:buFont typeface="Wingdings" panose="05000000000000000000" pitchFamily="2" charset="2"/>
              <a:buChar char="Ø"/>
            </a:pPr>
            <a:r>
              <a:rPr lang="en-US" sz="1900" dirty="0" smtClean="0">
                <a:latin typeface="Century Gothic" panose="020B0502020202020204" pitchFamily="34" charset="0"/>
              </a:rPr>
              <a:t>Peer support workers feel </a:t>
            </a:r>
            <a:r>
              <a:rPr lang="en-US" sz="1900" dirty="0">
                <a:latin typeface="Century Gothic" panose="020B0502020202020204" pitchFamily="34" charset="0"/>
              </a:rPr>
              <a:t>that this </a:t>
            </a:r>
            <a:r>
              <a:rPr lang="en-US" sz="1900" dirty="0" smtClean="0">
                <a:latin typeface="Century Gothic" panose="020B0502020202020204" pitchFamily="34" charset="0"/>
              </a:rPr>
              <a:t>is </a:t>
            </a:r>
            <a:r>
              <a:rPr lang="en-US" sz="1900" dirty="0">
                <a:latin typeface="Century Gothic" panose="020B0502020202020204" pitchFamily="34" charset="0"/>
              </a:rPr>
              <a:t>a valuable part of the peer support role, and a way for people with long term conditions to give something back. </a:t>
            </a:r>
          </a:p>
        </p:txBody>
      </p:sp>
    </p:spTree>
    <p:extLst>
      <p:ext uri="{BB962C8B-B14F-4D97-AF65-F5344CB8AC3E}">
        <p14:creationId xmlns:p14="http://schemas.microsoft.com/office/powerpoint/2010/main" val="11070856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788894"/>
            <a:ext cx="7234519" cy="1320800"/>
          </a:xfrm>
        </p:spPr>
        <p:txBody>
          <a:bodyPr/>
          <a:lstStyle/>
          <a:p>
            <a:r>
              <a:rPr lang="en-US" dirty="0"/>
              <a:t>Who Benefits from Learning Self-Management Skills? </a:t>
            </a:r>
          </a:p>
        </p:txBody>
      </p:sp>
      <p:sp>
        <p:nvSpPr>
          <p:cNvPr id="3" name="Content Placeholder 2"/>
          <p:cNvSpPr>
            <a:spLocks noGrp="1"/>
          </p:cNvSpPr>
          <p:nvPr>
            <p:ph idx="1"/>
          </p:nvPr>
        </p:nvSpPr>
        <p:spPr/>
        <p:txBody>
          <a:bodyPr>
            <a:normAutofit/>
          </a:bodyPr>
          <a:lstStyle/>
          <a:p>
            <a:pPr marL="0" indent="0">
              <a:buNone/>
            </a:pPr>
            <a:r>
              <a:rPr lang="en-US" sz="2400" dirty="0" smtClean="0">
                <a:latin typeface="Century Gothic" panose="020B0502020202020204" pitchFamily="34" charset="0"/>
              </a:rPr>
              <a:t>“</a:t>
            </a:r>
            <a:r>
              <a:rPr lang="en-US" sz="2400" dirty="0">
                <a:latin typeface="Century Gothic" panose="020B0502020202020204" pitchFamily="34" charset="0"/>
              </a:rPr>
              <a:t>There is something within each long term condition that will impact on an individual’s mental wellbeing and merits support for self management and peer support</a:t>
            </a:r>
            <a:r>
              <a:rPr lang="en-US" sz="2400" dirty="0" smtClean="0">
                <a:latin typeface="Century Gothic" panose="020B0502020202020204" pitchFamily="34" charset="0"/>
              </a:rPr>
              <a:t>.”</a:t>
            </a:r>
            <a:br>
              <a:rPr lang="en-US" sz="2400" dirty="0" smtClean="0">
                <a:latin typeface="Century Gothic" panose="020B0502020202020204" pitchFamily="34" charset="0"/>
              </a:rPr>
            </a:br>
            <a:endParaRPr lang="en-US" sz="1600" dirty="0" smtClean="0">
              <a:latin typeface="Century Gothic" panose="020B0502020202020204" pitchFamily="34" charset="0"/>
            </a:endParaRPr>
          </a:p>
          <a:p>
            <a:pPr marL="0" indent="0">
              <a:buNone/>
            </a:pPr>
            <a:r>
              <a:rPr lang="en-US" sz="1600" dirty="0" smtClean="0">
                <a:latin typeface="Century Gothic" panose="020B0502020202020204" pitchFamily="34" charset="0"/>
              </a:rPr>
              <a:t>Mental Health</a:t>
            </a:r>
            <a:br>
              <a:rPr lang="en-US" sz="1600" dirty="0" smtClean="0">
                <a:latin typeface="Century Gothic" panose="020B0502020202020204" pitchFamily="34" charset="0"/>
              </a:rPr>
            </a:br>
            <a:r>
              <a:rPr lang="en-US" sz="1600" dirty="0" smtClean="0">
                <a:latin typeface="Century Gothic" panose="020B0502020202020204" pitchFamily="34" charset="0"/>
              </a:rPr>
              <a:t>Foundation</a:t>
            </a:r>
            <a:r>
              <a:rPr lang="en-US" sz="2400" dirty="0">
                <a:latin typeface="Century Gothic" panose="020B0502020202020204" pitchFamily="34" charset="0"/>
              </a:rPr>
              <a:t/>
            </a:r>
            <a:br>
              <a:rPr lang="en-US" sz="2400" dirty="0">
                <a:latin typeface="Century Gothic" panose="020B0502020202020204" pitchFamily="34" charset="0"/>
              </a:rPr>
            </a:br>
            <a:endParaRPr lang="en-US" sz="1600" dirty="0" smtClean="0">
              <a:latin typeface="Century Gothic" panose="020B0502020202020204"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1" y="3867376"/>
            <a:ext cx="3699342" cy="2647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36098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360025" cy="1320800"/>
          </a:xfrm>
        </p:spPr>
        <p:txBody>
          <a:bodyPr/>
          <a:lstStyle/>
          <a:p>
            <a:r>
              <a:rPr lang="en-US" dirty="0" smtClean="0"/>
              <a:t>Motivation Towards Self-Management</a:t>
            </a:r>
            <a:endParaRPr lang="en-US" dirty="0"/>
          </a:p>
        </p:txBody>
      </p:sp>
      <p:sp>
        <p:nvSpPr>
          <p:cNvPr id="3" name="Content Placeholder 2"/>
          <p:cNvSpPr>
            <a:spLocks noGrp="1"/>
          </p:cNvSpPr>
          <p:nvPr>
            <p:ph idx="1"/>
          </p:nvPr>
        </p:nvSpPr>
        <p:spPr>
          <a:xfrm>
            <a:off x="609599" y="1954306"/>
            <a:ext cx="7100048" cy="4661647"/>
          </a:xfrm>
        </p:spPr>
        <p:txBody>
          <a:bodyPr>
            <a:normAutofit/>
          </a:bodyPr>
          <a:lstStyle/>
          <a:p>
            <a:r>
              <a:rPr lang="en-US" sz="2000" dirty="0">
                <a:latin typeface="Century Gothic" panose="020B0502020202020204" pitchFamily="34" charset="0"/>
              </a:rPr>
              <a:t>Motivating and supporting people with their own self management </a:t>
            </a:r>
            <a:r>
              <a:rPr lang="en-US" sz="2000" dirty="0" smtClean="0">
                <a:latin typeface="Century Gothic" panose="020B0502020202020204" pitchFamily="34" charset="0"/>
              </a:rPr>
              <a:t>aims: </a:t>
            </a:r>
          </a:p>
          <a:p>
            <a:pPr lvl="1">
              <a:buFont typeface="Wingdings" panose="05000000000000000000" pitchFamily="2" charset="2"/>
              <a:buChar char="Ø"/>
            </a:pPr>
            <a:r>
              <a:rPr lang="en-US" sz="2000" dirty="0" smtClean="0">
                <a:latin typeface="Century Gothic" panose="020B0502020202020204" pitchFamily="34" charset="0"/>
              </a:rPr>
              <a:t>Many individuals feel </a:t>
            </a:r>
            <a:r>
              <a:rPr lang="en-US" sz="2000" dirty="0">
                <a:latin typeface="Century Gothic" panose="020B0502020202020204" pitchFamily="34" charset="0"/>
              </a:rPr>
              <a:t>that peer support groups go </a:t>
            </a:r>
            <a:r>
              <a:rPr lang="en-US" sz="2000" dirty="0" smtClean="0">
                <a:latin typeface="Century Gothic" panose="020B0502020202020204" pitchFamily="34" charset="0"/>
              </a:rPr>
              <a:t>towards </a:t>
            </a:r>
            <a:r>
              <a:rPr lang="en-US" sz="2000" dirty="0">
                <a:latin typeface="Century Gothic" panose="020B0502020202020204" pitchFamily="34" charset="0"/>
              </a:rPr>
              <a:t>meeting the self management aim. </a:t>
            </a:r>
            <a:endParaRPr lang="en-US" sz="2000" dirty="0" smtClean="0">
              <a:latin typeface="Century Gothic" panose="020B0502020202020204" pitchFamily="34" charset="0"/>
            </a:endParaRPr>
          </a:p>
          <a:p>
            <a:pPr lvl="1">
              <a:buFont typeface="Wingdings" panose="05000000000000000000" pitchFamily="2" charset="2"/>
              <a:buChar char="Ø"/>
            </a:pPr>
            <a:r>
              <a:rPr lang="en-US" sz="2000" dirty="0" smtClean="0">
                <a:latin typeface="Century Gothic" panose="020B0502020202020204" pitchFamily="34" charset="0"/>
              </a:rPr>
              <a:t>Longer </a:t>
            </a:r>
            <a:r>
              <a:rPr lang="en-US" sz="2000" dirty="0">
                <a:latin typeface="Century Gothic" panose="020B0502020202020204" pitchFamily="34" charset="0"/>
              </a:rPr>
              <a:t>term groups and one-to-one services keep people motivated to maintain their physical and mental wellbeing and be their partner in care. </a:t>
            </a:r>
            <a:endParaRPr lang="en-US" sz="2000" dirty="0" smtClean="0">
              <a:latin typeface="Century Gothic" panose="020B0502020202020204" pitchFamily="34" charset="0"/>
            </a:endParaRPr>
          </a:p>
          <a:p>
            <a:pPr marL="57150" indent="0" algn="ctr">
              <a:buNone/>
            </a:pPr>
            <a:r>
              <a:rPr lang="en-US" sz="2000" dirty="0" smtClean="0">
                <a:latin typeface="Century Gothic" panose="020B0502020202020204" pitchFamily="34" charset="0"/>
              </a:rPr>
              <a:t/>
            </a:r>
            <a:br>
              <a:rPr lang="en-US" sz="2000" dirty="0" smtClean="0">
                <a:latin typeface="Century Gothic" panose="020B0502020202020204" pitchFamily="34" charset="0"/>
              </a:rPr>
            </a:br>
            <a:r>
              <a:rPr lang="en-US" sz="2000" dirty="0" smtClean="0">
                <a:latin typeface="Century Gothic" panose="020B0502020202020204" pitchFamily="34" charset="0"/>
              </a:rPr>
              <a:t>For </a:t>
            </a:r>
            <a:r>
              <a:rPr lang="en-US" sz="2000" dirty="0">
                <a:latin typeface="Century Gothic" panose="020B0502020202020204" pitchFamily="34" charset="0"/>
              </a:rPr>
              <a:t>some individuals, entering a peer support service can be the first time they have support that is not medical, and this can bring a unique and personal dimension to the support they receive.</a:t>
            </a:r>
          </a:p>
        </p:txBody>
      </p:sp>
    </p:spTree>
    <p:extLst>
      <p:ext uri="{BB962C8B-B14F-4D97-AF65-F5344CB8AC3E}">
        <p14:creationId xmlns:p14="http://schemas.microsoft.com/office/powerpoint/2010/main" val="41726483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 Towards Self-Management</a:t>
            </a:r>
          </a:p>
        </p:txBody>
      </p:sp>
      <p:sp>
        <p:nvSpPr>
          <p:cNvPr id="3" name="Content Placeholder 2"/>
          <p:cNvSpPr>
            <a:spLocks noGrp="1"/>
          </p:cNvSpPr>
          <p:nvPr>
            <p:ph idx="1"/>
          </p:nvPr>
        </p:nvSpPr>
        <p:spPr>
          <a:xfrm>
            <a:off x="609598" y="2160590"/>
            <a:ext cx="7494495" cy="3880773"/>
          </a:xfrm>
        </p:spPr>
        <p:txBody>
          <a:bodyPr>
            <a:normAutofit/>
          </a:bodyPr>
          <a:lstStyle/>
          <a:p>
            <a:pPr marL="0" indent="0">
              <a:buNone/>
            </a:pPr>
            <a:r>
              <a:rPr lang="en-US" sz="2400" dirty="0">
                <a:latin typeface="Century Gothic" panose="020B0502020202020204" pitchFamily="34" charset="0"/>
              </a:rPr>
              <a:t>“Self management is something that a person has to do for themselves but they need support from others to do </a:t>
            </a:r>
            <a:r>
              <a:rPr lang="en-US" sz="2400" dirty="0" smtClean="0">
                <a:latin typeface="Century Gothic" panose="020B0502020202020204" pitchFamily="34" charset="0"/>
              </a:rPr>
              <a:t>so. Peers </a:t>
            </a:r>
            <a:r>
              <a:rPr lang="en-US" sz="2400" dirty="0">
                <a:latin typeface="Century Gothic" panose="020B0502020202020204" pitchFamily="34" charset="0"/>
              </a:rPr>
              <a:t>with self management experience are the ideal support.”</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2822" y="3817119"/>
            <a:ext cx="1780335" cy="2618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80277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Century Gothic" panose="020B0502020202020204" pitchFamily="34" charset="0"/>
              </a:rPr>
              <a:t>Activation</a:t>
            </a:r>
            <a:endParaRPr lang="en-US" sz="4000" dirty="0">
              <a:latin typeface="Century Gothic" panose="020B0502020202020204" pitchFamily="34" charset="0"/>
            </a:endParaRPr>
          </a:p>
        </p:txBody>
      </p:sp>
      <p:sp>
        <p:nvSpPr>
          <p:cNvPr id="3" name="Content Placeholder 2"/>
          <p:cNvSpPr>
            <a:spLocks noGrp="1"/>
          </p:cNvSpPr>
          <p:nvPr>
            <p:ph idx="1"/>
          </p:nvPr>
        </p:nvSpPr>
        <p:spPr/>
        <p:txBody>
          <a:bodyPr>
            <a:normAutofit/>
          </a:bodyPr>
          <a:lstStyle/>
          <a:p>
            <a:pPr marL="0" indent="0" algn="ctr">
              <a:buNone/>
            </a:pPr>
            <a:r>
              <a:rPr lang="en-US" sz="2800" dirty="0" smtClean="0">
                <a:latin typeface="Century Gothic" panose="020B0502020202020204" pitchFamily="34" charset="0"/>
              </a:rPr>
              <a:t>What is “Activation” and how is it done?</a:t>
            </a:r>
            <a:endParaRPr lang="en-US" sz="2800" dirty="0">
              <a:latin typeface="Century Gothic" panose="020B0502020202020204" pitchFamily="34" charset="0"/>
            </a:endParaRPr>
          </a:p>
        </p:txBody>
      </p:sp>
    </p:spTree>
    <p:extLst>
      <p:ext uri="{BB962C8B-B14F-4D97-AF65-F5344CB8AC3E}">
        <p14:creationId xmlns:p14="http://schemas.microsoft.com/office/powerpoint/2010/main" val="2808694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Role Play</a:t>
            </a:r>
            <a:endParaRPr lang="en-US" sz="4000" dirty="0"/>
          </a:p>
        </p:txBody>
      </p:sp>
      <p:sp>
        <p:nvSpPr>
          <p:cNvPr id="3" name="Content Placeholder 2"/>
          <p:cNvSpPr>
            <a:spLocks noGrp="1"/>
          </p:cNvSpPr>
          <p:nvPr>
            <p:ph idx="1"/>
          </p:nvPr>
        </p:nvSpPr>
        <p:spPr>
          <a:xfrm>
            <a:off x="609598" y="2160590"/>
            <a:ext cx="7289261" cy="3880773"/>
          </a:xfrm>
        </p:spPr>
        <p:txBody>
          <a:bodyPr>
            <a:normAutofit/>
          </a:bodyPr>
          <a:lstStyle/>
          <a:p>
            <a:r>
              <a:rPr lang="en-US" sz="2800" dirty="0" smtClean="0">
                <a:latin typeface="Century Gothic" panose="020B0502020202020204" pitchFamily="34" charset="0"/>
              </a:rPr>
              <a:t>Explain to me what self-management is and what are some of the skills involved. Interview me to see if I am a good candidate for self-management and work with me to activate my own management.</a:t>
            </a:r>
          </a:p>
          <a:p>
            <a:pPr marL="0" indent="0">
              <a:buNone/>
            </a:pPr>
            <a:endParaRPr lang="en-US" sz="2800" dirty="0">
              <a:latin typeface="Century Gothic" panose="020B0502020202020204" pitchFamily="34" charset="0"/>
            </a:endParaRPr>
          </a:p>
        </p:txBody>
      </p:sp>
    </p:spTree>
    <p:extLst>
      <p:ext uri="{BB962C8B-B14F-4D97-AF65-F5344CB8AC3E}">
        <p14:creationId xmlns:p14="http://schemas.microsoft.com/office/powerpoint/2010/main" val="21794380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940" y="5786923"/>
            <a:ext cx="3090229" cy="1023747"/>
          </a:xfrm>
          <a:prstGeom prst="rect">
            <a:avLst/>
          </a:prstGeom>
        </p:spPr>
      </p:pic>
      <p:sp>
        <p:nvSpPr>
          <p:cNvPr id="7" name="TextBox 6"/>
          <p:cNvSpPr txBox="1"/>
          <p:nvPr/>
        </p:nvSpPr>
        <p:spPr>
          <a:xfrm>
            <a:off x="8076748" y="5786923"/>
            <a:ext cx="816306" cy="209288"/>
          </a:xfrm>
          <a:prstGeom prst="rect">
            <a:avLst/>
          </a:prstGeom>
          <a:noFill/>
        </p:spPr>
        <p:txBody>
          <a:bodyPr wrap="square" rtlCol="0">
            <a:spAutoFit/>
          </a:bodyPr>
          <a:lstStyle/>
          <a:p>
            <a:pPr algn="ctr"/>
            <a:r>
              <a:rPr lang="en-US" sz="760" dirty="0">
                <a:solidFill>
                  <a:schemeClr val="bg1"/>
                </a:solidFill>
                <a:latin typeface="Myriad Pro" panose="020B0503030403020204" pitchFamily="34" charset="0"/>
              </a:rPr>
              <a:t>A program of</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2116" y="6111254"/>
            <a:ext cx="1265570" cy="699416"/>
          </a:xfrm>
          <a:prstGeom prst="rect">
            <a:avLst/>
          </a:prstGeom>
        </p:spPr>
      </p:pic>
      <p:sp>
        <p:nvSpPr>
          <p:cNvPr id="9" name="Title 8"/>
          <p:cNvSpPr>
            <a:spLocks noGrp="1"/>
          </p:cNvSpPr>
          <p:nvPr>
            <p:ph type="ctrTitle"/>
          </p:nvPr>
        </p:nvSpPr>
        <p:spPr>
          <a:xfrm>
            <a:off x="1141055" y="1872540"/>
            <a:ext cx="6155484" cy="694534"/>
          </a:xfrm>
          <a:noFill/>
          <a:ln>
            <a:noFill/>
          </a:ln>
        </p:spPr>
        <p:style>
          <a:lnRef idx="0">
            <a:scrgbClr r="0" g="0" b="0"/>
          </a:lnRef>
          <a:fillRef idx="0">
            <a:scrgbClr r="0" g="0" b="0"/>
          </a:fillRef>
          <a:effectRef idx="0">
            <a:scrgbClr r="0" g="0" b="0"/>
          </a:effectRef>
          <a:fontRef idx="minor">
            <a:schemeClr val="accent2"/>
          </a:fontRef>
        </p:style>
        <p:txBody>
          <a:bodyPr/>
          <a:lstStyle/>
          <a:p>
            <a:pPr algn="l"/>
            <a:r>
              <a:rPr lang="en-US" sz="4800" dirty="0" smtClean="0">
                <a:solidFill>
                  <a:schemeClr val="tx1"/>
                </a:solidFill>
                <a:latin typeface="Century Gothic" panose="020B0502020202020204" pitchFamily="34" charset="0"/>
              </a:rPr>
              <a:t>Activation and Self-Management</a:t>
            </a:r>
            <a:endParaRPr lang="en-US" sz="4800" dirty="0">
              <a:solidFill>
                <a:schemeClr val="tx1"/>
              </a:solidFill>
              <a:latin typeface="Century Gothic" panose="020B0502020202020204" pitchFamily="34" charset="0"/>
            </a:endParaRPr>
          </a:p>
        </p:txBody>
      </p:sp>
      <p:sp>
        <p:nvSpPr>
          <p:cNvPr id="10" name="Subtitle 9"/>
          <p:cNvSpPr>
            <a:spLocks noGrp="1"/>
          </p:cNvSpPr>
          <p:nvPr>
            <p:ph type="subTitle" idx="1"/>
          </p:nvPr>
        </p:nvSpPr>
        <p:spPr>
          <a:xfrm>
            <a:off x="1302420" y="3212559"/>
            <a:ext cx="6549696" cy="462755"/>
          </a:xfrm>
          <a:solidFill>
            <a:schemeClr val="bg1"/>
          </a:solidFill>
          <a:ln>
            <a:solidFill>
              <a:schemeClr val="bg1"/>
            </a:solidFill>
          </a:ln>
        </p:spPr>
        <p:txBody>
          <a:bodyPr>
            <a:noAutofit/>
          </a:bodyPr>
          <a:lstStyle/>
          <a:p>
            <a:pPr algn="l"/>
            <a:r>
              <a:rPr lang="en-US" sz="3600" dirty="0" smtClean="0">
                <a:solidFill>
                  <a:schemeClr val="accent1">
                    <a:lumMod val="75000"/>
                  </a:schemeClr>
                </a:solidFill>
                <a:latin typeface="Century Gothic" panose="020B0502020202020204" pitchFamily="34" charset="0"/>
              </a:rPr>
              <a:t>Peer Support Master Class</a:t>
            </a:r>
            <a:br>
              <a:rPr lang="en-US" sz="3600" dirty="0" smtClean="0">
                <a:solidFill>
                  <a:schemeClr val="accent1">
                    <a:lumMod val="75000"/>
                  </a:schemeClr>
                </a:solidFill>
                <a:latin typeface="Century Gothic" panose="020B0502020202020204" pitchFamily="34" charset="0"/>
              </a:rPr>
            </a:br>
            <a:r>
              <a:rPr lang="en-US" sz="3600" dirty="0" smtClean="0">
                <a:solidFill>
                  <a:schemeClr val="accent1">
                    <a:lumMod val="75000"/>
                  </a:schemeClr>
                </a:solidFill>
                <a:latin typeface="Century Gothic" panose="020B0502020202020204" pitchFamily="34" charset="0"/>
              </a:rPr>
              <a:t>2018</a:t>
            </a:r>
          </a:p>
          <a:p>
            <a:pPr algn="l"/>
            <a:r>
              <a:rPr lang="en-US" sz="2800" dirty="0" smtClean="0">
                <a:solidFill>
                  <a:schemeClr val="accent1">
                    <a:lumMod val="75000"/>
                  </a:schemeClr>
                </a:solidFill>
                <a:latin typeface="Century Gothic" panose="020B0502020202020204" pitchFamily="34" charset="0"/>
              </a:rPr>
              <a:t>Patrick Hendry VP PASS</a:t>
            </a:r>
            <a:br>
              <a:rPr lang="en-US" sz="2800" dirty="0" smtClean="0">
                <a:solidFill>
                  <a:schemeClr val="accent1">
                    <a:lumMod val="75000"/>
                  </a:schemeClr>
                </a:solidFill>
                <a:latin typeface="Century Gothic" panose="020B0502020202020204" pitchFamily="34" charset="0"/>
              </a:rPr>
            </a:br>
            <a:r>
              <a:rPr lang="en-US" sz="2800" dirty="0" smtClean="0">
                <a:solidFill>
                  <a:schemeClr val="accent1">
                    <a:lumMod val="75000"/>
                  </a:schemeClr>
                </a:solidFill>
                <a:latin typeface="Century Gothic" panose="020B0502020202020204" pitchFamily="34" charset="0"/>
              </a:rPr>
              <a:t>phendry@mentalhealthamerica.net</a:t>
            </a:r>
            <a:endParaRPr lang="en-US" sz="2800" dirty="0">
              <a:solidFill>
                <a:schemeClr val="accent1">
                  <a:lumMod val="75000"/>
                </a:schemeClr>
              </a:solidFill>
              <a:latin typeface="Century Gothic" panose="020B0502020202020204" pitchFamily="34" charset="0"/>
            </a:endParaRPr>
          </a:p>
        </p:txBody>
      </p:sp>
    </p:spTree>
    <p:extLst>
      <p:ext uri="{BB962C8B-B14F-4D97-AF65-F5344CB8AC3E}">
        <p14:creationId xmlns:p14="http://schemas.microsoft.com/office/powerpoint/2010/main" val="484743113"/>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2EC72BDB72FB4C913C0E41E908D71B" ma:contentTypeVersion="7" ma:contentTypeDescription="Create a new document." ma:contentTypeScope="" ma:versionID="cec9ab4d943bd81342f08e1c9238435e">
  <xsd:schema xmlns:xsd="http://www.w3.org/2001/XMLSchema" xmlns:xs="http://www.w3.org/2001/XMLSchema" xmlns:p="http://schemas.microsoft.com/office/2006/metadata/properties" xmlns:ns2="1faf8ebd-7c56-4953-9897-29801c7a3c6b" xmlns:ns3="70ac6faa-edc1-4372-9bfd-059388b92460" targetNamespace="http://schemas.microsoft.com/office/2006/metadata/properties" ma:root="true" ma:fieldsID="60e72954dfa230328f183c6628876cd3" ns2:_="" ns3:_="">
    <xsd:import namespace="1faf8ebd-7c56-4953-9897-29801c7a3c6b"/>
    <xsd:import namespace="70ac6faa-edc1-4372-9bfd-059388b9246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af8ebd-7c56-4953-9897-29801c7a3c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ac6faa-edc1-4372-9bfd-059388b9246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521FEB0-5CE8-4248-94D6-8CFBD845BFB5}"/>
</file>

<file path=customXml/itemProps2.xml><?xml version="1.0" encoding="utf-8"?>
<ds:datastoreItem xmlns:ds="http://schemas.openxmlformats.org/officeDocument/2006/customXml" ds:itemID="{A563E209-34A3-4B05-A682-5A0708CCCEFC}"/>
</file>

<file path=customXml/itemProps3.xml><?xml version="1.0" encoding="utf-8"?>
<ds:datastoreItem xmlns:ds="http://schemas.openxmlformats.org/officeDocument/2006/customXml" ds:itemID="{4701C38A-94FE-47B8-96D6-95DE05BAFEE7}"/>
</file>

<file path=docProps/app.xml><?xml version="1.0" encoding="utf-8"?>
<Properties xmlns="http://schemas.openxmlformats.org/officeDocument/2006/extended-properties" xmlns:vt="http://schemas.openxmlformats.org/officeDocument/2006/docPropsVTypes">
  <Template>Facet</Template>
  <TotalTime>1692</TotalTime>
  <Words>1868</Words>
  <Application>Microsoft Office PowerPoint</Application>
  <PresentationFormat>On-screen Show (4:3)</PresentationFormat>
  <Paragraphs>119</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Facet</vt:lpstr>
      <vt:lpstr>Activation and Self-Management</vt:lpstr>
      <vt:lpstr>Activation</vt:lpstr>
      <vt:lpstr>Activation and Self-Management</vt:lpstr>
      <vt:lpstr>Activation</vt:lpstr>
      <vt:lpstr>Activation &amp; Self-Management</vt:lpstr>
      <vt:lpstr>Activation &amp; Self-Management</vt:lpstr>
      <vt:lpstr>Activation &amp; Self-Management</vt:lpstr>
      <vt:lpstr>Self-Management in Mental Health</vt:lpstr>
      <vt:lpstr>The Role of Peer Support in Teaching Self-Management</vt:lpstr>
      <vt:lpstr>The Role of Peer Support in Teaching Self-Management</vt:lpstr>
      <vt:lpstr>The Role of Peer Support in Teaching Self-Management</vt:lpstr>
      <vt:lpstr>The Role of Peer Support in Teaching Self-Management</vt:lpstr>
      <vt:lpstr>The Role of Peer Support in Teaching Self-Management</vt:lpstr>
      <vt:lpstr>The Role of Peer Support in Teaching Self-Management</vt:lpstr>
      <vt:lpstr>The Role of Peer Support in Teaching Self-Management</vt:lpstr>
      <vt:lpstr>The Role of Peer Support in Teaching Self-Management</vt:lpstr>
      <vt:lpstr>The Role of Peer Support in Teaching Self-Management</vt:lpstr>
      <vt:lpstr>The Skills Peers Need to Assist Individuals in Moving to Self-Management</vt:lpstr>
      <vt:lpstr>The Skills Peers Need to Assist Individuals in Moving to Self-Management</vt:lpstr>
      <vt:lpstr>The Skills Peers Need to Assist Individuals in Moving to Self-Management</vt:lpstr>
      <vt:lpstr>The Skills Peers Need to Assist Individuals in Moving to Self-Management</vt:lpstr>
      <vt:lpstr>The Skills Peers Need to Assist Individuals in Moving to Self-Management</vt:lpstr>
      <vt:lpstr>The Skills Peers Need to Assist Individuals in Moving to Self-Management</vt:lpstr>
      <vt:lpstr>The Skills Peers Need to Assist Individuals in Moving to Self-Management</vt:lpstr>
      <vt:lpstr>The Skills Peers Need to Assist Individuals in Moving to Self-Management</vt:lpstr>
      <vt:lpstr>Skillsets Needed</vt:lpstr>
      <vt:lpstr>Who Benefits from Learning Self-Management Skills? </vt:lpstr>
      <vt:lpstr>Who Benefits from Learning Self-Management Skills? </vt:lpstr>
      <vt:lpstr>Motivation Towards Self-Management</vt:lpstr>
      <vt:lpstr>Motivation Towards Self-Management</vt:lpstr>
      <vt:lpstr>Activation</vt:lpstr>
      <vt:lpstr>Role Play</vt:lpstr>
      <vt:lpstr>Activation and Self-Management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Casey Dillon</dc:creator>
  <cp:lastModifiedBy>Patrick Hendry</cp:lastModifiedBy>
  <cp:revision>66</cp:revision>
  <dcterms:created xsi:type="dcterms:W3CDTF">2016-06-24T15:54:46Z</dcterms:created>
  <dcterms:modified xsi:type="dcterms:W3CDTF">2018-08-16T18:23:51Z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0x010100572EC72BDB72FB4C913C0E41E908D71B</vt:lpwstr>
  </property>
</Properties>
</file>